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257" r:id="rId3"/>
    <p:sldId id="260" r:id="rId4"/>
    <p:sldId id="258" r:id="rId5"/>
    <p:sldId id="274" r:id="rId6"/>
    <p:sldId id="275" r:id="rId7"/>
    <p:sldId id="276" r:id="rId8"/>
    <p:sldId id="259" r:id="rId9"/>
    <p:sldId id="261" r:id="rId10"/>
    <p:sldId id="277" r:id="rId11"/>
    <p:sldId id="289" r:id="rId12"/>
    <p:sldId id="290" r:id="rId13"/>
    <p:sldId id="288" r:id="rId14"/>
    <p:sldId id="278" r:id="rId15"/>
    <p:sldId id="279" r:id="rId16"/>
    <p:sldId id="280" r:id="rId17"/>
    <p:sldId id="281" r:id="rId18"/>
    <p:sldId id="282" r:id="rId19"/>
    <p:sldId id="283" r:id="rId20"/>
    <p:sldId id="284" r:id="rId21"/>
    <p:sldId id="285" r:id="rId22"/>
    <p:sldId id="286" r:id="rId23"/>
    <p:sldId id="287" r:id="rId24"/>
    <p:sldId id="269" r:id="rId25"/>
    <p:sldId id="270" r:id="rId26"/>
    <p:sldId id="271" r:id="rId27"/>
    <p:sldId id="291" r:id="rId28"/>
    <p:sldId id="292" r:id="rId29"/>
    <p:sldId id="293" r:id="rId30"/>
    <p:sldId id="294" r:id="rId31"/>
    <p:sldId id="295" r:id="rId32"/>
    <p:sldId id="296" r:id="rId33"/>
    <p:sldId id="297" r:id="rId34"/>
    <p:sldId id="301" r:id="rId35"/>
    <p:sldId id="298" r:id="rId36"/>
    <p:sldId id="299" r:id="rId37"/>
    <p:sldId id="300" r:id="rId38"/>
    <p:sldId id="302" r:id="rId39"/>
    <p:sldId id="273" r:id="rId40"/>
    <p:sldId id="263"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8DC"/>
    <a:srgbClr val="E8E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69" autoAdjust="0"/>
  </p:normalViewPr>
  <p:slideViewPr>
    <p:cSldViewPr snapToGrid="0">
      <p:cViewPr varScale="1">
        <p:scale>
          <a:sx n="88" d="100"/>
          <a:sy n="88" d="100"/>
        </p:scale>
        <p:origin x="291" y="-42"/>
      </p:cViewPr>
      <p:guideLst/>
    </p:cSldViewPr>
  </p:slideViewPr>
  <p:notesTextViewPr>
    <p:cViewPr>
      <p:scale>
        <a:sx n="1" d="1"/>
        <a:sy n="1" d="1"/>
      </p:scale>
      <p:origin x="0" y="0"/>
    </p:cViewPr>
  </p:notesTextViewPr>
  <p:notesViewPr>
    <p:cSldViewPr snapToGrid="0">
      <p:cViewPr varScale="1">
        <p:scale>
          <a:sx n="70" d="100"/>
          <a:sy n="70" d="100"/>
        </p:scale>
        <p:origin x="2697"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02593D-9A54-47DA-AA61-EC550959FB33}" type="datetimeFigureOut">
              <a:rPr lang="zh-CN" altLang="en-US" smtClean="0"/>
              <a:t>2024/10/11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2B889B-7C04-4572-9869-45B3CE0463BC}" type="slidenum">
              <a:rPr lang="zh-CN" altLang="en-US" smtClean="0"/>
              <a:t>‹#›</a:t>
            </a:fld>
            <a:endParaRPr lang="zh-CN" altLang="en-US"/>
          </a:p>
        </p:txBody>
      </p:sp>
    </p:spTree>
    <p:extLst>
      <p:ext uri="{BB962C8B-B14F-4D97-AF65-F5344CB8AC3E}">
        <p14:creationId xmlns:p14="http://schemas.microsoft.com/office/powerpoint/2010/main" val="3945397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61761-0E64-4B7D-81C0-AD49498A39E0}" type="datetimeFigureOut">
              <a:rPr lang="zh-CN" altLang="en-US" smtClean="0"/>
              <a:t>2024/10/11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1B69B-25C4-4B05-BF04-92169942D13F}" type="slidenum">
              <a:rPr lang="zh-CN" altLang="en-US" smtClean="0"/>
              <a:t>‹#›</a:t>
            </a:fld>
            <a:endParaRPr lang="zh-CN" altLang="en-US"/>
          </a:p>
        </p:txBody>
      </p:sp>
    </p:spTree>
    <p:extLst>
      <p:ext uri="{BB962C8B-B14F-4D97-AF65-F5344CB8AC3E}">
        <p14:creationId xmlns:p14="http://schemas.microsoft.com/office/powerpoint/2010/main" val="223378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1B69B-25C4-4B05-BF04-92169942D13F}" type="slidenum">
              <a:rPr lang="zh-CN" altLang="en-US" smtClean="0"/>
              <a:t>1</a:t>
            </a:fld>
            <a:endParaRPr lang="zh-CN" altLang="en-US"/>
          </a:p>
        </p:txBody>
      </p:sp>
    </p:spTree>
    <p:extLst>
      <p:ext uri="{BB962C8B-B14F-4D97-AF65-F5344CB8AC3E}">
        <p14:creationId xmlns:p14="http://schemas.microsoft.com/office/powerpoint/2010/main" val="169521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声音是一个连续的过程，所以实际上表示声音的曲线是一条光滑的曲线，如何获取光滑的曲线呢！计算机的目的就是尽可能的把光滑的曲线模拟出来</a:t>
            </a:r>
            <a:endParaRPr lang="zh-CN" altLang="en-US" dirty="0"/>
          </a:p>
        </p:txBody>
      </p:sp>
      <p:sp>
        <p:nvSpPr>
          <p:cNvPr id="4" name="灯片编号占位符 3"/>
          <p:cNvSpPr>
            <a:spLocks noGrp="1"/>
          </p:cNvSpPr>
          <p:nvPr>
            <p:ph type="sldNum" sz="quarter" idx="10"/>
          </p:nvPr>
        </p:nvSpPr>
        <p:spPr/>
        <p:txBody>
          <a:bodyPr/>
          <a:lstStyle/>
          <a:p>
            <a:fld id="{0FA1B69B-25C4-4B05-BF04-92169942D13F}" type="slidenum">
              <a:rPr lang="zh-CN" altLang="en-US" smtClean="0"/>
              <a:t>7</a:t>
            </a:fld>
            <a:endParaRPr lang="zh-CN" altLang="en-US"/>
          </a:p>
        </p:txBody>
      </p:sp>
    </p:spTree>
    <p:extLst>
      <p:ext uri="{BB962C8B-B14F-4D97-AF65-F5344CB8AC3E}">
        <p14:creationId xmlns:p14="http://schemas.microsoft.com/office/powerpoint/2010/main" val="2616580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Web”</a:t>
            </a:r>
            <a:r>
              <a:rPr lang="zh-CN" altLang="en-US" dirty="0" smtClean="0"/>
              <a:t>是“</a:t>
            </a:r>
            <a:r>
              <a:rPr lang="en-US" altLang="zh-CN" dirty="0" smtClean="0"/>
              <a:t>World Wide Web”</a:t>
            </a:r>
            <a:r>
              <a:rPr lang="zh-CN" altLang="en-US" dirty="0" smtClean="0"/>
              <a:t>的缩写，指的是一个由</a:t>
            </a:r>
            <a:r>
              <a:rPr lang="zh-CN" altLang="en-US" dirty="0" smtClean="0">
                <a:solidFill>
                  <a:srgbClr val="FF0000"/>
                </a:solidFill>
              </a:rPr>
              <a:t>互联网</a:t>
            </a:r>
            <a:r>
              <a:rPr lang="zh-CN" altLang="en-US" dirty="0" smtClean="0"/>
              <a:t>上的网页、应用程序和服务组成的全球信息空间。它允许用户通过浏览器访问和分享信息，使用超链接连接不同的内容。</a:t>
            </a:r>
            <a:endParaRPr lang="en-US" altLang="zh-CN" dirty="0" smtClean="0"/>
          </a:p>
          <a:p>
            <a:endParaRPr lang="en-US" altLang="zh-CN" dirty="0" smtClean="0"/>
          </a:p>
          <a:p>
            <a:r>
              <a:rPr lang="zh-CN" altLang="en-US" dirty="0" smtClean="0"/>
              <a:t>旁站攻击或测试并不直接针对目标系统，而是通过访问与目标相关的系统或服务，来获取敏感信息或进行进一步的攻击。</a:t>
            </a:r>
            <a:endParaRPr lang="zh-CN" altLang="en-US" dirty="0"/>
          </a:p>
        </p:txBody>
      </p:sp>
      <p:sp>
        <p:nvSpPr>
          <p:cNvPr id="4" name="灯片编号占位符 3"/>
          <p:cNvSpPr>
            <a:spLocks noGrp="1"/>
          </p:cNvSpPr>
          <p:nvPr>
            <p:ph type="sldNum" sz="quarter" idx="10"/>
          </p:nvPr>
        </p:nvSpPr>
        <p:spPr/>
        <p:txBody>
          <a:bodyPr/>
          <a:lstStyle/>
          <a:p>
            <a:fld id="{0FA1B69B-25C4-4B05-BF04-92169942D13F}" type="slidenum">
              <a:rPr lang="zh-CN" altLang="en-US" smtClean="0"/>
              <a:t>14</a:t>
            </a:fld>
            <a:endParaRPr lang="zh-CN" altLang="en-US"/>
          </a:p>
        </p:txBody>
      </p:sp>
    </p:spTree>
    <p:extLst>
      <p:ext uri="{BB962C8B-B14F-4D97-AF65-F5344CB8AC3E}">
        <p14:creationId xmlns:p14="http://schemas.microsoft.com/office/powerpoint/2010/main" val="79098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Google hacking</a:t>
            </a:r>
            <a:r>
              <a:rPr lang="zh-CN" altLang="en-US" sz="1200" b="0" i="0" kern="1200" dirty="0" smtClean="0">
                <a:solidFill>
                  <a:schemeClr val="tx1"/>
                </a:solidFill>
                <a:effectLst/>
                <a:latin typeface="+mn-lt"/>
                <a:ea typeface="+mn-ea"/>
                <a:cs typeface="+mn-cs"/>
              </a:rPr>
              <a:t>，也叫做 </a:t>
            </a:r>
            <a:r>
              <a:rPr lang="en-US" altLang="zh-CN" sz="1200" b="0" i="0" kern="1200" dirty="0" smtClean="0">
                <a:solidFill>
                  <a:schemeClr val="tx1"/>
                </a:solidFill>
                <a:effectLst/>
                <a:latin typeface="+mn-lt"/>
                <a:ea typeface="+mn-ea"/>
                <a:cs typeface="+mn-cs"/>
              </a:rPr>
              <a:t>Google </a:t>
            </a:r>
            <a:r>
              <a:rPr lang="en-US" altLang="zh-CN" sz="1200" b="0" i="0" kern="1200" dirty="0" err="1" smtClean="0">
                <a:solidFill>
                  <a:schemeClr val="tx1"/>
                </a:solidFill>
                <a:effectLst/>
                <a:latin typeface="+mn-lt"/>
                <a:ea typeface="+mn-ea"/>
                <a:cs typeface="+mn-cs"/>
              </a:rPr>
              <a:t>dorking</a:t>
            </a:r>
            <a:r>
              <a:rPr lang="zh-CN" altLang="en-US" sz="1200" b="0" i="0" kern="1200" dirty="0" smtClean="0">
                <a:solidFill>
                  <a:schemeClr val="tx1"/>
                </a:solidFill>
                <a:effectLst/>
                <a:latin typeface="+mn-lt"/>
                <a:ea typeface="+mn-ea"/>
                <a:cs typeface="+mn-cs"/>
              </a:rPr>
              <a:t>，是一种利用 </a:t>
            </a:r>
            <a:r>
              <a:rPr lang="en-US" altLang="zh-CN" sz="1200" b="0" i="0" kern="1200" dirty="0" smtClean="0">
                <a:solidFill>
                  <a:schemeClr val="tx1"/>
                </a:solidFill>
                <a:effectLst/>
                <a:latin typeface="+mn-lt"/>
                <a:ea typeface="+mn-ea"/>
                <a:cs typeface="+mn-cs"/>
              </a:rPr>
              <a:t>Google </a:t>
            </a:r>
            <a:r>
              <a:rPr lang="zh-CN" altLang="en-US" sz="1200" b="0" i="0" kern="1200" dirty="0" smtClean="0">
                <a:solidFill>
                  <a:schemeClr val="tx1"/>
                </a:solidFill>
                <a:effectLst/>
                <a:latin typeface="+mn-lt"/>
                <a:ea typeface="+mn-ea"/>
                <a:cs typeface="+mn-cs"/>
              </a:rPr>
              <a:t>搜索引擎的高级搜索操作符来查找特定信息的技术。这种技术可以用来发现一些在互联网上公开但不容易找到的信息，比如未受保护的文件、数据库、登录页面等。</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kern="100" dirty="0" smtClean="0">
                <a:latin typeface="楷体" panose="02010609060101010101" pitchFamily="49" charset="-122"/>
                <a:ea typeface="楷体" panose="02010609060101010101" pitchFamily="49" charset="-122"/>
                <a:cs typeface="Times New Roman" panose="02020603050405020304" pitchFamily="18" charset="0"/>
              </a:rPr>
              <a:t>Exploit Database:</a:t>
            </a:r>
            <a:r>
              <a:rPr lang="zh-CN" altLang="en-US" sz="1200" b="0" i="0" kern="1200" dirty="0" smtClean="0">
                <a:solidFill>
                  <a:schemeClr val="tx1"/>
                </a:solidFill>
                <a:effectLst/>
                <a:latin typeface="+mn-lt"/>
                <a:ea typeface="+mn-ea"/>
                <a:cs typeface="+mn-cs"/>
              </a:rPr>
              <a:t>漏洞利用数据库是一个公开的存储库，专门收集、维护和发布各种计算机安全漏洞和漏洞利用（</a:t>
            </a:r>
            <a:r>
              <a:rPr lang="en-US" altLang="zh-CN" sz="1200" b="0" i="0" kern="1200" dirty="0" smtClean="0">
                <a:solidFill>
                  <a:schemeClr val="tx1"/>
                </a:solidFill>
                <a:effectLst/>
                <a:latin typeface="+mn-lt"/>
                <a:ea typeface="+mn-ea"/>
                <a:cs typeface="+mn-cs"/>
              </a:rPr>
              <a:t>exploit</a:t>
            </a:r>
            <a:r>
              <a:rPr lang="zh-CN" altLang="en-US" sz="1200" b="0" i="0" kern="1200" dirty="0" smtClean="0">
                <a:solidFill>
                  <a:schemeClr val="tx1"/>
                </a:solidFill>
                <a:effectLst/>
                <a:latin typeface="+mn-lt"/>
                <a:ea typeface="+mn-ea"/>
                <a:cs typeface="+mn-cs"/>
              </a:rPr>
              <a:t>）的信息。</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CVE :</a:t>
            </a:r>
            <a:r>
              <a:rPr lang="zh-CN" altLang="en-US" sz="1200" b="0" i="0" kern="1200" dirty="0" smtClean="0">
                <a:solidFill>
                  <a:schemeClr val="tx1"/>
                </a:solidFill>
                <a:effectLst/>
                <a:latin typeface="+mn-lt"/>
                <a:ea typeface="+mn-ea"/>
                <a:cs typeface="+mn-cs"/>
              </a:rPr>
              <a:t>全称为 </a:t>
            </a:r>
            <a:r>
              <a:rPr lang="en-US" altLang="zh-CN" sz="1200" b="0" i="0" kern="1200" dirty="0" smtClean="0">
                <a:solidFill>
                  <a:schemeClr val="tx1"/>
                </a:solidFill>
                <a:effectLst/>
                <a:latin typeface="+mn-lt"/>
                <a:ea typeface="+mn-ea"/>
                <a:cs typeface="+mn-cs"/>
              </a:rPr>
              <a:t>Common Vulnerabilities and Exposures</a:t>
            </a:r>
            <a:r>
              <a:rPr lang="zh-CN" altLang="en-US" sz="1200" b="0" i="0" kern="1200" dirty="0" smtClean="0">
                <a:solidFill>
                  <a:schemeClr val="tx1"/>
                </a:solidFill>
                <a:effectLst/>
                <a:latin typeface="+mn-lt"/>
                <a:ea typeface="+mn-ea"/>
                <a:cs typeface="+mn-cs"/>
              </a:rPr>
              <a:t>（通用漏洞与暴露），是一个公开的参考系统，用于识别和命名计算机安全漏洞。每个 </a:t>
            </a:r>
            <a:r>
              <a:rPr lang="en-US" altLang="zh-CN" sz="1200" b="0" i="0" kern="1200" dirty="0" smtClean="0">
                <a:solidFill>
                  <a:schemeClr val="tx1"/>
                </a:solidFill>
                <a:effectLst/>
                <a:latin typeface="+mn-lt"/>
                <a:ea typeface="+mn-ea"/>
                <a:cs typeface="+mn-cs"/>
              </a:rPr>
              <a:t>CVE </a:t>
            </a:r>
            <a:r>
              <a:rPr lang="zh-CN" altLang="en-US" sz="1200" b="0" i="0" kern="1200" dirty="0" smtClean="0">
                <a:solidFill>
                  <a:schemeClr val="tx1"/>
                </a:solidFill>
                <a:effectLst/>
                <a:latin typeface="+mn-lt"/>
                <a:ea typeface="+mn-ea"/>
                <a:cs typeface="+mn-cs"/>
              </a:rPr>
              <a:t>条目都包含一个唯一的识别号码、一个简短的描述和对漏洞的参考链接。这些信息有助于安全专业人员、开发者和 </a:t>
            </a:r>
            <a:r>
              <a:rPr lang="en-US" altLang="zh-CN" sz="1200" b="0" i="0" kern="1200" dirty="0" smtClean="0">
                <a:solidFill>
                  <a:schemeClr val="tx1"/>
                </a:solidFill>
                <a:effectLst/>
                <a:latin typeface="+mn-lt"/>
                <a:ea typeface="+mn-ea"/>
                <a:cs typeface="+mn-cs"/>
              </a:rPr>
              <a:t>IT </a:t>
            </a:r>
            <a:r>
              <a:rPr lang="zh-CN" altLang="en-US" sz="1200" b="0" i="0" kern="1200" dirty="0" smtClean="0">
                <a:solidFill>
                  <a:schemeClr val="tx1"/>
                </a:solidFill>
                <a:effectLst/>
                <a:latin typeface="+mn-lt"/>
                <a:ea typeface="+mn-ea"/>
                <a:cs typeface="+mn-cs"/>
              </a:rPr>
              <a:t>管理人员在讨论和处理安全问题时使用一致的术语。</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FA1B69B-25C4-4B05-BF04-92169942D13F}" type="slidenum">
              <a:rPr lang="zh-CN" altLang="en-US" smtClean="0"/>
              <a:t>16</a:t>
            </a:fld>
            <a:endParaRPr lang="zh-CN" altLang="en-US"/>
          </a:p>
        </p:txBody>
      </p:sp>
    </p:spTree>
    <p:extLst>
      <p:ext uri="{BB962C8B-B14F-4D97-AF65-F5344CB8AC3E}">
        <p14:creationId xmlns:p14="http://schemas.microsoft.com/office/powerpoint/2010/main" val="1692725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注入漏洞：</a:t>
            </a:r>
            <a:r>
              <a:rPr lang="zh-CN" altLang="en-US" sz="1200" b="0" i="0" kern="1200" dirty="0" smtClean="0">
                <a:solidFill>
                  <a:schemeClr val="tx1"/>
                </a:solidFill>
                <a:effectLst/>
                <a:latin typeface="+mn-lt"/>
                <a:ea typeface="+mn-ea"/>
                <a:cs typeface="+mn-cs"/>
              </a:rPr>
              <a:t>攻击者通过向应用程序输入恶意数据，从而影响程序的行为或获取未授权的访问。这种漏洞常见于数据库、命令行和其他数据处理系统中。</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dirty="0" smtClean="0"/>
              <a:t>文件上传漏洞：</a:t>
            </a:r>
            <a:r>
              <a:rPr lang="zh-CN" altLang="en-US" sz="1200" b="0" i="0" kern="1200" dirty="0" smtClean="0">
                <a:solidFill>
                  <a:schemeClr val="tx1"/>
                </a:solidFill>
                <a:effectLst/>
                <a:latin typeface="+mn-lt"/>
                <a:ea typeface="+mn-ea"/>
                <a:cs typeface="+mn-cs"/>
              </a:rPr>
              <a:t>文件上传漏洞是指应用程序在处理用户上传文件时，没有进行严格的检查和控制，导致攻击者能够上传恶意文件。这些文件可能包含恶意代码、病毒或其他形式的攻击载体，从而对服务器或用户造成危害。</a:t>
            </a:r>
            <a:endParaRPr lang="zh-CN" altLang="en-US" dirty="0"/>
          </a:p>
        </p:txBody>
      </p:sp>
      <p:sp>
        <p:nvSpPr>
          <p:cNvPr id="4" name="灯片编号占位符 3"/>
          <p:cNvSpPr>
            <a:spLocks noGrp="1"/>
          </p:cNvSpPr>
          <p:nvPr>
            <p:ph type="sldNum" sz="quarter" idx="10"/>
          </p:nvPr>
        </p:nvSpPr>
        <p:spPr/>
        <p:txBody>
          <a:bodyPr/>
          <a:lstStyle/>
          <a:p>
            <a:fld id="{0FA1B69B-25C4-4B05-BF04-92169942D13F}" type="slidenum">
              <a:rPr lang="zh-CN" altLang="en-US" smtClean="0"/>
              <a:t>17</a:t>
            </a:fld>
            <a:endParaRPr lang="zh-CN" altLang="en-US"/>
          </a:p>
        </p:txBody>
      </p:sp>
    </p:spTree>
    <p:extLst>
      <p:ext uri="{BB962C8B-B14F-4D97-AF65-F5344CB8AC3E}">
        <p14:creationId xmlns:p14="http://schemas.microsoft.com/office/powerpoint/2010/main" val="3261928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内网渗透：是指攻击者已经获得一定的网络访问权限（通常是外部攻击获取了内部网络的某种访问权限），并在内网环境中进行进一步攻击的过程。这个过程的目标通常是获取更多的敏感信息、控制内部系统，或者扩展访问其他系统。</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攻击者可以通过设置或利用已有的代理服务器，将自己的请求转发到其他内网设备。这样可以隐藏攻击者的真实 </a:t>
            </a:r>
            <a:r>
              <a:rPr lang="en-US" altLang="zh-CN" sz="1200" b="0" i="0" kern="1200" dirty="0" smtClean="0">
                <a:solidFill>
                  <a:schemeClr val="tx1"/>
                </a:solidFill>
                <a:effectLst/>
                <a:latin typeface="+mn-lt"/>
                <a:ea typeface="+mn-ea"/>
                <a:cs typeface="+mn-cs"/>
              </a:rPr>
              <a:t>IP </a:t>
            </a:r>
            <a:r>
              <a:rPr lang="zh-CN" altLang="en-US" sz="1200" b="0" i="0" kern="1200" dirty="0" smtClean="0">
                <a:solidFill>
                  <a:schemeClr val="tx1"/>
                </a:solidFill>
                <a:effectLst/>
                <a:latin typeface="+mn-lt"/>
                <a:ea typeface="+mn-ea"/>
                <a:cs typeface="+mn-cs"/>
              </a:rPr>
              <a:t>地址，提升对目标设备的访问权限。</a:t>
            </a:r>
            <a:endParaRPr lang="zh-CN" altLang="en-US" dirty="0"/>
          </a:p>
        </p:txBody>
      </p:sp>
      <p:sp>
        <p:nvSpPr>
          <p:cNvPr id="4" name="灯片编号占位符 3"/>
          <p:cNvSpPr>
            <a:spLocks noGrp="1"/>
          </p:cNvSpPr>
          <p:nvPr>
            <p:ph type="sldNum" sz="quarter" idx="10"/>
          </p:nvPr>
        </p:nvSpPr>
        <p:spPr/>
        <p:txBody>
          <a:bodyPr/>
          <a:lstStyle/>
          <a:p>
            <a:fld id="{0FA1B69B-25C4-4B05-BF04-92169942D13F}" type="slidenum">
              <a:rPr lang="zh-CN" altLang="en-US" smtClean="0"/>
              <a:t>20</a:t>
            </a:fld>
            <a:endParaRPr lang="zh-CN" altLang="en-US"/>
          </a:p>
        </p:txBody>
      </p:sp>
    </p:spTree>
    <p:extLst>
      <p:ext uri="{BB962C8B-B14F-4D97-AF65-F5344CB8AC3E}">
        <p14:creationId xmlns:p14="http://schemas.microsoft.com/office/powerpoint/2010/main" val="2322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ARP </a:t>
            </a:r>
            <a:r>
              <a:rPr lang="zh-CN" altLang="en-US" sz="1200" b="0" i="0" kern="1200" dirty="0" smtClean="0">
                <a:solidFill>
                  <a:schemeClr val="tx1"/>
                </a:solidFill>
                <a:effectLst/>
                <a:latin typeface="+mn-lt"/>
                <a:ea typeface="+mn-ea"/>
                <a:cs typeface="+mn-cs"/>
              </a:rPr>
              <a:t>是地址解析协议（</a:t>
            </a:r>
            <a:r>
              <a:rPr lang="en-US" altLang="zh-CN" sz="1200" b="0" i="0" kern="1200" dirty="0" smtClean="0">
                <a:solidFill>
                  <a:schemeClr val="tx1"/>
                </a:solidFill>
                <a:effectLst/>
                <a:latin typeface="+mn-lt"/>
                <a:ea typeface="+mn-ea"/>
                <a:cs typeface="+mn-cs"/>
              </a:rPr>
              <a:t>Address Resolution Protocol</a:t>
            </a:r>
            <a:r>
              <a:rPr lang="zh-CN" altLang="en-US" sz="1200" b="0" i="0" kern="1200" dirty="0" smtClean="0">
                <a:solidFill>
                  <a:schemeClr val="tx1"/>
                </a:solidFill>
                <a:effectLst/>
                <a:latin typeface="+mn-lt"/>
                <a:ea typeface="+mn-ea"/>
                <a:cs typeface="+mn-cs"/>
              </a:rPr>
              <a:t>）的缩写。它主要用于网络层和链路层之间的地址转换。将目标 </a:t>
            </a:r>
            <a:r>
              <a:rPr lang="en-US" altLang="zh-CN" sz="1200" b="0" i="0" kern="1200" dirty="0" smtClean="0">
                <a:solidFill>
                  <a:schemeClr val="tx1"/>
                </a:solidFill>
                <a:effectLst/>
                <a:latin typeface="+mn-lt"/>
                <a:ea typeface="+mn-ea"/>
                <a:cs typeface="+mn-cs"/>
              </a:rPr>
              <a:t>IP </a:t>
            </a:r>
            <a:r>
              <a:rPr lang="zh-CN" altLang="en-US" sz="1200" b="0" i="0" kern="1200" dirty="0" smtClean="0">
                <a:solidFill>
                  <a:schemeClr val="tx1"/>
                </a:solidFill>
                <a:effectLst/>
                <a:latin typeface="+mn-lt"/>
                <a:ea typeface="+mn-ea"/>
                <a:cs typeface="+mn-cs"/>
              </a:rPr>
              <a:t>地址转换为对应的 </a:t>
            </a:r>
            <a:r>
              <a:rPr lang="en-US" altLang="zh-CN" sz="1200" b="0" i="0" kern="1200" dirty="0" smtClean="0">
                <a:solidFill>
                  <a:schemeClr val="tx1"/>
                </a:solidFill>
                <a:effectLst/>
                <a:latin typeface="+mn-lt"/>
                <a:ea typeface="+mn-ea"/>
                <a:cs typeface="+mn-cs"/>
              </a:rPr>
              <a:t>MAC </a:t>
            </a:r>
            <a:r>
              <a:rPr lang="zh-CN" altLang="en-US" sz="1200" b="0" i="0" kern="1200" dirty="0" smtClean="0">
                <a:solidFill>
                  <a:schemeClr val="tx1"/>
                </a:solidFill>
                <a:effectLst/>
                <a:latin typeface="+mn-lt"/>
                <a:ea typeface="+mn-ea"/>
                <a:cs typeface="+mn-cs"/>
              </a:rPr>
              <a:t>地址，以便在局域网中进行数据传输。</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攻击者在通信的两端之间插入自己，监视、篡改或伪装通信内容。这样，攻击者可以窃取敏感信息，如登录凭据、信用卡信息，或者进行其他恶意活动。</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0FA1B69B-25C4-4B05-BF04-92169942D13F}" type="slidenum">
              <a:rPr lang="zh-CN" altLang="en-US" smtClean="0"/>
              <a:t>21</a:t>
            </a:fld>
            <a:endParaRPr lang="zh-CN" altLang="en-US"/>
          </a:p>
        </p:txBody>
      </p:sp>
    </p:spTree>
    <p:extLst>
      <p:ext uri="{BB962C8B-B14F-4D97-AF65-F5344CB8AC3E}">
        <p14:creationId xmlns:p14="http://schemas.microsoft.com/office/powerpoint/2010/main" val="79219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ECE8DC"/>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B0227F2-2A17-470C-AF41-1492B91CFBCA}" type="datetimeFigureOut">
              <a:rPr lang="zh-CN" altLang="en-US" smtClean="0"/>
              <a:t>2024/10/11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330057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0227F2-2A17-470C-AF41-1492B91CFBCA}" type="datetimeFigureOut">
              <a:rPr lang="zh-CN" altLang="en-US" smtClean="0"/>
              <a:t>2024/10/11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3630499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0227F2-2A17-470C-AF41-1492B91CFBCA}" type="datetimeFigureOut">
              <a:rPr lang="zh-CN" altLang="en-US" smtClean="0"/>
              <a:t>2024/10/11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3702224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0227F2-2A17-470C-AF41-1492B91CFBCA}" type="datetimeFigureOut">
              <a:rPr lang="zh-CN" altLang="en-US" smtClean="0"/>
              <a:t>2024/10/11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2997832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B0227F2-2A17-470C-AF41-1492B91CFBCA}" type="datetimeFigureOut">
              <a:rPr lang="zh-CN" altLang="en-US" smtClean="0"/>
              <a:t>2024/10/11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349643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B0227F2-2A17-470C-AF41-1492B91CFBCA}" type="datetimeFigureOut">
              <a:rPr lang="zh-CN" altLang="en-US" smtClean="0"/>
              <a:t>2024/10/11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163717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B0227F2-2A17-470C-AF41-1492B91CFBCA}" type="datetimeFigureOut">
              <a:rPr lang="zh-CN" altLang="en-US" smtClean="0"/>
              <a:t>2024/10/11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2598613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B0227F2-2A17-470C-AF41-1492B91CFBCA}" type="datetimeFigureOut">
              <a:rPr lang="zh-CN" altLang="en-US" smtClean="0"/>
              <a:t>2024/10/11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226520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0227F2-2A17-470C-AF41-1492B91CFBCA}" type="datetimeFigureOut">
              <a:rPr lang="zh-CN" altLang="en-US" smtClean="0"/>
              <a:t>2024/10/11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2709993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B0227F2-2A17-470C-AF41-1492B91CFBCA}" type="datetimeFigureOut">
              <a:rPr lang="zh-CN" altLang="en-US" smtClean="0"/>
              <a:t>2024/10/11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3177505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B0227F2-2A17-470C-AF41-1492B91CFBCA}" type="datetimeFigureOut">
              <a:rPr lang="zh-CN" altLang="en-US" smtClean="0"/>
              <a:t>2024/10/11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1574700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0227F2-2A17-470C-AF41-1492B91CFBCA}" type="datetimeFigureOut">
              <a:rPr lang="zh-CN" altLang="en-US" smtClean="0"/>
              <a:t>2024/10/11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FA022-7C46-443D-89E0-11EDFFD217BB}" type="slidenum">
              <a:rPr lang="zh-CN" altLang="en-US" smtClean="0"/>
              <a:t>‹#›</a:t>
            </a:fld>
            <a:endParaRPr lang="zh-CN" altLang="en-US"/>
          </a:p>
        </p:txBody>
      </p:sp>
    </p:spTree>
    <p:extLst>
      <p:ext uri="{BB962C8B-B14F-4D97-AF65-F5344CB8AC3E}">
        <p14:creationId xmlns:p14="http://schemas.microsoft.com/office/powerpoint/2010/main" val="14406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2.png"/><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6.png"/><Relationship Id="rId1" Type="http://schemas.openxmlformats.org/officeDocument/2006/relationships/slideLayout" Target="../slideLayouts/slideLayout1.xml"/><Relationship Id="rId5" Type="http://schemas.microsoft.com/office/2007/relationships/hdphoto" Target="../media/hdphoto8.wdp"/><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1.xml"/><Relationship Id="rId5" Type="http://schemas.microsoft.com/office/2007/relationships/hdphoto" Target="../media/hdphoto10.wdp"/><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0.png"/><Relationship Id="rId1" Type="http://schemas.openxmlformats.org/officeDocument/2006/relationships/slideLayout" Target="../slideLayouts/slideLayout1.xml"/><Relationship Id="rId5" Type="http://schemas.microsoft.com/office/2007/relationships/hdphoto" Target="../media/hdphoto12.wdp"/><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E8DC"/>
        </a:solidFill>
        <a:effectLst/>
      </p:bgPr>
    </p:bg>
    <p:spTree>
      <p:nvGrpSpPr>
        <p:cNvPr id="1" name=""/>
        <p:cNvGrpSpPr/>
        <p:nvPr/>
      </p:nvGrpSpPr>
      <p:grpSpPr>
        <a:xfrm>
          <a:off x="0" y="0"/>
          <a:ext cx="0" cy="0"/>
          <a:chOff x="0" y="0"/>
          <a:chExt cx="0" cy="0"/>
        </a:xfrm>
      </p:grpSpPr>
      <p:pic>
        <p:nvPicPr>
          <p:cNvPr id="20" name="图片 19" descr="3"/>
          <p:cNvPicPr>
            <a:picLocks noChangeAspect="1"/>
          </p:cNvPicPr>
          <p:nvPr/>
        </p:nvPicPr>
        <p:blipFill rotWithShape="1">
          <a:blip r:embed="rId3"/>
          <a:srcRect l="-639" t="25091" r="24239" b="10115"/>
          <a:stretch/>
        </p:blipFill>
        <p:spPr>
          <a:xfrm>
            <a:off x="-58853" y="72096"/>
            <a:ext cx="8001381" cy="6785904"/>
          </a:xfrm>
          <a:prstGeom prst="rect">
            <a:avLst/>
          </a:prstGeom>
        </p:spPr>
      </p:pic>
      <p:sp>
        <p:nvSpPr>
          <p:cNvPr id="12" name="文本框 28"/>
          <p:cNvSpPr txBox="1">
            <a:spLocks noChangeArrowheads="1"/>
          </p:cNvSpPr>
          <p:nvPr/>
        </p:nvSpPr>
        <p:spPr bwMode="auto">
          <a:xfrm>
            <a:off x="1075418" y="234496"/>
            <a:ext cx="30400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600" dirty="0">
                <a:latin typeface="华文细黑" panose="02010600040101010101" pitchFamily="2" charset="-122"/>
                <a:ea typeface="微软雅黑" panose="020B0503020204020204" pitchFamily="34" charset="-122"/>
              </a:rPr>
              <a:t>讲授内容</a:t>
            </a:r>
          </a:p>
        </p:txBody>
      </p:sp>
      <p:sp>
        <p:nvSpPr>
          <p:cNvPr id="13" name="文本框 29"/>
          <p:cNvSpPr txBox="1">
            <a:spLocks noChangeArrowheads="1"/>
          </p:cNvSpPr>
          <p:nvPr/>
        </p:nvSpPr>
        <p:spPr bwMode="auto">
          <a:xfrm>
            <a:off x="280081" y="317046"/>
            <a:ext cx="795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en-US" altLang="zh-CN">
                <a:latin typeface="华文细黑" panose="02010600040101010101" pitchFamily="2" charset="-122"/>
                <a:ea typeface="华文细黑" panose="02010600040101010101" pitchFamily="2" charset="-122"/>
              </a:rPr>
              <a:t>》》</a:t>
            </a:r>
          </a:p>
        </p:txBody>
      </p:sp>
      <p:sp>
        <p:nvSpPr>
          <p:cNvPr id="14" name="文本框 12"/>
          <p:cNvSpPr txBox="1">
            <a:spLocks noChangeArrowheads="1"/>
          </p:cNvSpPr>
          <p:nvPr/>
        </p:nvSpPr>
        <p:spPr bwMode="auto">
          <a:xfrm>
            <a:off x="7506107" y="5951051"/>
            <a:ext cx="46370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b="1" dirty="0">
                <a:solidFill>
                  <a:srgbClr val="262626"/>
                </a:solidFill>
                <a:latin typeface="华文细黑" panose="02010600040101010101" pitchFamily="2" charset="-122"/>
                <a:ea typeface="华文细黑" panose="02010600040101010101" pitchFamily="2" charset="-122"/>
              </a:rPr>
              <a:t>教师姓名：张芳</a:t>
            </a:r>
            <a:r>
              <a:rPr lang="en-US" altLang="zh-CN" sz="2400" b="1" dirty="0">
                <a:solidFill>
                  <a:srgbClr val="262626"/>
                </a:solidFill>
                <a:latin typeface="华文细黑" panose="02010600040101010101" pitchFamily="2" charset="-122"/>
                <a:ea typeface="华文细黑" panose="02010600040101010101" pitchFamily="2" charset="-122"/>
              </a:rPr>
              <a:t/>
            </a:r>
            <a:br>
              <a:rPr lang="en-US" altLang="zh-CN" sz="2400" b="1" dirty="0">
                <a:solidFill>
                  <a:srgbClr val="262626"/>
                </a:solidFill>
                <a:latin typeface="华文细黑" panose="02010600040101010101" pitchFamily="2" charset="-122"/>
                <a:ea typeface="华文细黑" panose="02010600040101010101" pitchFamily="2" charset="-122"/>
              </a:rPr>
            </a:br>
            <a:r>
              <a:rPr lang="zh-CN" altLang="en-US" sz="2400" b="1" dirty="0">
                <a:solidFill>
                  <a:srgbClr val="262626"/>
                </a:solidFill>
                <a:latin typeface="华文细黑" panose="02010600040101010101" pitchFamily="2" charset="-122"/>
                <a:ea typeface="华文细黑" panose="02010600040101010101" pitchFamily="2" charset="-122"/>
              </a:rPr>
              <a:t>联系方式</a:t>
            </a:r>
            <a:r>
              <a:rPr lang="zh-CN" altLang="en-US" sz="2400" b="1" dirty="0" smtClean="0">
                <a:solidFill>
                  <a:srgbClr val="262626"/>
                </a:solidFill>
                <a:latin typeface="华文细黑" panose="02010600040101010101" pitchFamily="2" charset="-122"/>
                <a:ea typeface="华文细黑" panose="02010600040101010101" pitchFamily="2" charset="-122"/>
              </a:rPr>
              <a:t>：</a:t>
            </a:r>
            <a:r>
              <a:rPr lang="en-US" altLang="zh-CN" sz="2400" b="1" dirty="0" smtClean="0">
                <a:solidFill>
                  <a:srgbClr val="262626"/>
                </a:solidFill>
                <a:latin typeface="华文细黑" panose="02010600040101010101" pitchFamily="2" charset="-122"/>
                <a:ea typeface="华文细黑" panose="02010600040101010101" pitchFamily="2" charset="-122"/>
              </a:rPr>
              <a:t>13312437806</a:t>
            </a:r>
            <a:r>
              <a:rPr lang="zh-CN" altLang="en-US" sz="2400" b="1" dirty="0" smtClean="0">
                <a:solidFill>
                  <a:srgbClr val="262626"/>
                </a:solidFill>
                <a:latin typeface="华文细黑" panose="02010600040101010101" pitchFamily="2" charset="-122"/>
                <a:ea typeface="华文细黑" panose="02010600040101010101" pitchFamily="2" charset="-122"/>
              </a:rPr>
              <a:t>（电话）</a:t>
            </a:r>
            <a:endParaRPr lang="zh-CN" altLang="zh-CN" sz="2400" b="1" dirty="0">
              <a:solidFill>
                <a:srgbClr val="262626"/>
              </a:solidFill>
              <a:latin typeface="华文细黑" panose="02010600040101010101" pitchFamily="2" charset="-122"/>
              <a:ea typeface="华文细黑" panose="02010600040101010101" pitchFamily="2" charset="-122"/>
            </a:endParaRPr>
          </a:p>
        </p:txBody>
      </p:sp>
      <p:sp>
        <p:nvSpPr>
          <p:cNvPr id="8" name="文本框 12"/>
          <p:cNvSpPr txBox="1">
            <a:spLocks noChangeArrowheads="1"/>
          </p:cNvSpPr>
          <p:nvPr/>
        </p:nvSpPr>
        <p:spPr bwMode="auto">
          <a:xfrm>
            <a:off x="6034108" y="1163638"/>
            <a:ext cx="56877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dirty="0" smtClean="0">
                <a:solidFill>
                  <a:srgbClr val="262626"/>
                </a:solidFill>
                <a:latin typeface="华文细黑" panose="02010600040101010101" pitchFamily="2" charset="-122"/>
                <a:ea typeface="华文细黑" panose="02010600040101010101" pitchFamily="2" charset="-122"/>
              </a:rPr>
              <a:t>计算机网络</a:t>
            </a:r>
            <a:endParaRPr lang="zh-CN" altLang="zh-CN" sz="3200" b="1" dirty="0">
              <a:solidFill>
                <a:srgbClr val="262626"/>
              </a:solidFill>
              <a:latin typeface="华文细黑" panose="02010600040101010101" pitchFamily="2" charset="-122"/>
              <a:ea typeface="华文细黑" panose="02010600040101010101" pitchFamily="2" charset="-122"/>
            </a:endParaRPr>
          </a:p>
        </p:txBody>
      </p:sp>
      <p:pic>
        <p:nvPicPr>
          <p:cNvPr id="2" name="图片 1"/>
          <p:cNvPicPr>
            <a:picLocks noChangeAspect="1"/>
          </p:cNvPicPr>
          <p:nvPr/>
        </p:nvPicPr>
        <p:blipFill>
          <a:blip r:embed="rId4"/>
          <a:stretch>
            <a:fillRect/>
          </a:stretch>
        </p:blipFill>
        <p:spPr>
          <a:xfrm>
            <a:off x="1121795" y="1163638"/>
            <a:ext cx="4367439" cy="5570935"/>
          </a:xfrm>
          <a:prstGeom prst="rect">
            <a:avLst/>
          </a:prstGeom>
        </p:spPr>
      </p:pic>
      <p:pic>
        <p:nvPicPr>
          <p:cNvPr id="3" name="图片 2"/>
          <p:cNvPicPr>
            <a:picLocks noChangeAspect="1"/>
          </p:cNvPicPr>
          <p:nvPr/>
        </p:nvPicPr>
        <p:blipFill>
          <a:blip r:embed="rId5"/>
          <a:stretch>
            <a:fillRect/>
          </a:stretch>
        </p:blipFill>
        <p:spPr>
          <a:xfrm>
            <a:off x="6192938" y="2127465"/>
            <a:ext cx="3620534" cy="3583963"/>
          </a:xfrm>
          <a:prstGeom prst="rect">
            <a:avLst/>
          </a:prstGeom>
        </p:spPr>
      </p:pic>
    </p:spTree>
    <p:extLst>
      <p:ext uri="{BB962C8B-B14F-4D97-AF65-F5344CB8AC3E}">
        <p14:creationId xmlns:p14="http://schemas.microsoft.com/office/powerpoint/2010/main" val="224562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40" name="Rectangle 2"/>
          <p:cNvSpPr>
            <a:spLocks noGrp="1" noRot="1" noChangeArrowheads="1"/>
          </p:cNvSpPr>
          <p:nvPr/>
        </p:nvSpPr>
        <p:spPr>
          <a:xfrm>
            <a:off x="1022595" y="667511"/>
            <a:ext cx="6912371" cy="487363"/>
          </a:xfrm>
          <a:prstGeom prst="rect">
            <a:avLst/>
          </a:prstGeom>
        </p:spPr>
        <p:txBody>
          <a:bodyPr vert="horz" wrap="square" lIns="94597" tIns="47298" rIns="94597" bIns="47298" numCol="1" anchor="ctr" anchorCtr="0" compatLnSpc="1">
            <a:prstTxWarp prst="textNoShape">
              <a:avLst/>
            </a:prstTxWarp>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nSpc>
                <a:spcPct val="150000"/>
              </a:lnSpc>
            </a:pPr>
            <a:r>
              <a:rPr lang="zh-CN" altLang="en-US" sz="2400" dirty="0">
                <a:solidFill>
                  <a:srgbClr val="2071B0"/>
                </a:solidFill>
                <a:latin typeface="+mn-lt"/>
                <a:ea typeface="+mn-ea"/>
                <a:cs typeface="+mn-ea"/>
                <a:sym typeface="+mn-lt"/>
              </a:rPr>
              <a:t>你</a:t>
            </a:r>
            <a:r>
              <a:rPr lang="zh-CN" altLang="en-US" sz="2400" dirty="0" smtClean="0">
                <a:solidFill>
                  <a:srgbClr val="2071B0"/>
                </a:solidFill>
                <a:latin typeface="+mn-lt"/>
                <a:ea typeface="+mn-ea"/>
                <a:cs typeface="+mn-ea"/>
                <a:sym typeface="+mn-lt"/>
              </a:rPr>
              <a:t>听到网络安全</a:t>
            </a:r>
            <a:r>
              <a:rPr lang="zh-CN" altLang="en-US" sz="2400" dirty="0">
                <a:solidFill>
                  <a:srgbClr val="2071B0"/>
                </a:solidFill>
                <a:latin typeface="+mn-lt"/>
                <a:ea typeface="+mn-ea"/>
                <a:cs typeface="+mn-ea"/>
                <a:sym typeface="+mn-lt"/>
              </a:rPr>
              <a:t>的第一反应是什么？</a:t>
            </a:r>
          </a:p>
        </p:txBody>
      </p:sp>
      <p:pic>
        <p:nvPicPr>
          <p:cNvPr id="41" name="图片 40" descr="a0000305167.jpg"/>
          <p:cNvPicPr>
            <a:picLocks noChangeAspect="1"/>
          </p:cNvPicPr>
          <p:nvPr/>
        </p:nvPicPr>
        <p:blipFill>
          <a:blip r:embed="rId2" cstate="print"/>
          <a:srcRect l="23690" r="21351" b="45988"/>
          <a:stretch>
            <a:fillRect/>
          </a:stretch>
        </p:blipFill>
        <p:spPr>
          <a:xfrm>
            <a:off x="1562654" y="4079072"/>
            <a:ext cx="2290127" cy="1910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2" name="图片 41" descr="u=915173981,261919274&amp;fm=23&amp;gp=0.jpg"/>
          <p:cNvPicPr>
            <a:picLocks noChangeAspect="1"/>
          </p:cNvPicPr>
          <p:nvPr/>
        </p:nvPicPr>
        <p:blipFill>
          <a:blip r:embed="rId3" cstate="print"/>
          <a:stretch>
            <a:fillRect/>
          </a:stretch>
        </p:blipFill>
        <p:spPr>
          <a:xfrm>
            <a:off x="6423195" y="4140452"/>
            <a:ext cx="2484276" cy="16561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图片 42" descr="u=3064268206,1772898495&amp;fm=23&amp;gp=0.jpg"/>
          <p:cNvPicPr>
            <a:picLocks noChangeAspect="1"/>
          </p:cNvPicPr>
          <p:nvPr/>
        </p:nvPicPr>
        <p:blipFill>
          <a:blip r:embed="rId4" cstate="print"/>
          <a:stretch>
            <a:fillRect/>
          </a:stretch>
        </p:blipFill>
        <p:spPr>
          <a:xfrm>
            <a:off x="1562655" y="1750276"/>
            <a:ext cx="2290127"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图片 43" descr="u=3808151652,3025882901&amp;fm=21&amp;gp=0.jpg"/>
          <p:cNvPicPr>
            <a:picLocks noChangeAspect="1"/>
          </p:cNvPicPr>
          <p:nvPr/>
        </p:nvPicPr>
        <p:blipFill>
          <a:blip r:embed="rId5" cstate="print"/>
          <a:stretch>
            <a:fillRect/>
          </a:stretch>
        </p:blipFill>
        <p:spPr>
          <a:xfrm>
            <a:off x="6333185" y="1982092"/>
            <a:ext cx="2574286" cy="9943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5" name="Rectangle 3"/>
          <p:cNvSpPr txBox="1">
            <a:spLocks noChangeArrowheads="1"/>
          </p:cNvSpPr>
          <p:nvPr/>
        </p:nvSpPr>
        <p:spPr bwMode="gray">
          <a:xfrm>
            <a:off x="3947185" y="2218028"/>
            <a:ext cx="1639652" cy="5560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marL="342900" indent="-342900" algn="ctr" eaLnBrk="0" hangingPunct="0">
              <a:lnSpc>
                <a:spcPct val="150000"/>
              </a:lnSpc>
              <a:buClr>
                <a:srgbClr val="3399FF"/>
              </a:buClr>
              <a:defRPr/>
            </a:pPr>
            <a:r>
              <a:rPr lang="zh-CN" altLang="en-US" sz="2400" b="1" kern="0" dirty="0">
                <a:solidFill>
                  <a:srgbClr val="FF0000"/>
                </a:solidFill>
                <a:latin typeface="+mn-lt"/>
                <a:ea typeface="+mn-ea"/>
                <a:cs typeface="+mn-ea"/>
                <a:sym typeface="+mn-lt"/>
              </a:rPr>
              <a:t>黑客</a:t>
            </a:r>
          </a:p>
        </p:txBody>
      </p:sp>
      <p:sp>
        <p:nvSpPr>
          <p:cNvPr id="46" name="Rectangle 3"/>
          <p:cNvSpPr txBox="1">
            <a:spLocks noChangeArrowheads="1"/>
          </p:cNvSpPr>
          <p:nvPr/>
        </p:nvSpPr>
        <p:spPr bwMode="gray">
          <a:xfrm>
            <a:off x="9267511" y="2160232"/>
            <a:ext cx="1639652" cy="5560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marL="342900" indent="-342900" algn="ctr" eaLnBrk="0" hangingPunct="0">
              <a:lnSpc>
                <a:spcPct val="150000"/>
              </a:lnSpc>
              <a:buClr>
                <a:srgbClr val="3399FF"/>
              </a:buClr>
              <a:defRPr/>
            </a:pPr>
            <a:r>
              <a:rPr lang="zh-CN" altLang="en-US" sz="2400" b="1" kern="0" dirty="0">
                <a:solidFill>
                  <a:srgbClr val="FF0000"/>
                </a:solidFill>
                <a:latin typeface="+mn-lt"/>
                <a:ea typeface="+mn-ea"/>
                <a:cs typeface="+mn-ea"/>
                <a:sym typeface="+mn-lt"/>
              </a:rPr>
              <a:t>电脑病毒</a:t>
            </a:r>
          </a:p>
        </p:txBody>
      </p:sp>
      <p:sp>
        <p:nvSpPr>
          <p:cNvPr id="47" name="Rectangle 3"/>
          <p:cNvSpPr txBox="1">
            <a:spLocks noChangeArrowheads="1"/>
          </p:cNvSpPr>
          <p:nvPr/>
        </p:nvSpPr>
        <p:spPr bwMode="gray">
          <a:xfrm>
            <a:off x="3947185" y="4756377"/>
            <a:ext cx="1639652" cy="5560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marL="342900" indent="-342900" algn="ctr" eaLnBrk="0" hangingPunct="0">
              <a:lnSpc>
                <a:spcPct val="150000"/>
              </a:lnSpc>
              <a:buClr>
                <a:srgbClr val="3399FF"/>
              </a:buClr>
              <a:defRPr/>
            </a:pPr>
            <a:r>
              <a:rPr lang="zh-CN" altLang="en-US" sz="2400" b="1" kern="0" dirty="0">
                <a:solidFill>
                  <a:srgbClr val="002060"/>
                </a:solidFill>
                <a:latin typeface="+mn-lt"/>
                <a:ea typeface="+mn-ea"/>
                <a:cs typeface="+mn-ea"/>
                <a:sym typeface="+mn-lt"/>
              </a:rPr>
              <a:t>窃密</a:t>
            </a:r>
          </a:p>
        </p:txBody>
      </p:sp>
      <p:sp>
        <p:nvSpPr>
          <p:cNvPr id="48" name="Rectangle 3"/>
          <p:cNvSpPr txBox="1">
            <a:spLocks noChangeArrowheads="1"/>
          </p:cNvSpPr>
          <p:nvPr/>
        </p:nvSpPr>
        <p:spPr bwMode="gray">
          <a:xfrm>
            <a:off x="9267511" y="4756884"/>
            <a:ext cx="1639652" cy="5560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marL="342900" indent="-342900" algn="ctr" eaLnBrk="0" hangingPunct="0">
              <a:lnSpc>
                <a:spcPct val="150000"/>
              </a:lnSpc>
              <a:buClr>
                <a:srgbClr val="3399FF"/>
              </a:buClr>
              <a:defRPr/>
            </a:pPr>
            <a:r>
              <a:rPr lang="zh-CN" altLang="en-US" sz="2400" b="1" kern="0" dirty="0">
                <a:solidFill>
                  <a:srgbClr val="002060"/>
                </a:solidFill>
                <a:latin typeface="+mn-lt"/>
                <a:ea typeface="+mn-ea"/>
                <a:cs typeface="+mn-ea"/>
                <a:sym typeface="+mn-lt"/>
              </a:rPr>
              <a:t>网络诈骗</a:t>
            </a:r>
          </a:p>
        </p:txBody>
      </p:sp>
      <p:grpSp>
        <p:nvGrpSpPr>
          <p:cNvPr id="49" name="组合 48">
            <a:extLst>
              <a:ext uri="{FF2B5EF4-FFF2-40B4-BE49-F238E27FC236}">
                <a16:creationId xmlns:a16="http://schemas.microsoft.com/office/drawing/2014/main" id="{45B2F1C5-90EE-44CA-AC92-C44B0BEF3A1D}"/>
              </a:ext>
            </a:extLst>
          </p:cNvPr>
          <p:cNvGrpSpPr/>
          <p:nvPr/>
        </p:nvGrpSpPr>
        <p:grpSpPr>
          <a:xfrm>
            <a:off x="571159" y="667511"/>
            <a:ext cx="443202" cy="540059"/>
            <a:chOff x="-1" y="69136"/>
            <a:chExt cx="536866" cy="572752"/>
          </a:xfrm>
        </p:grpSpPr>
        <p:sp>
          <p:nvSpPr>
            <p:cNvPr id="50" name="等腰三角形 49">
              <a:extLst>
                <a:ext uri="{FF2B5EF4-FFF2-40B4-BE49-F238E27FC236}">
                  <a16:creationId xmlns:a16="http://schemas.microsoft.com/office/drawing/2014/main" id="{2CBF8D18-31B3-495F-AA92-92C32AB19F7A}"/>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51" name="等腰三角形 50">
              <a:extLst>
                <a:ext uri="{FF2B5EF4-FFF2-40B4-BE49-F238E27FC236}">
                  <a16:creationId xmlns:a16="http://schemas.microsoft.com/office/drawing/2014/main" id="{4747911C-DBF9-4EC8-9B27-6916F79A242D}"/>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2135812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Grp="1" noChangeArrowheads="1"/>
          </p:cNvSpPr>
          <p:nvPr/>
        </p:nvSpPr>
        <p:spPr>
          <a:xfrm>
            <a:off x="947428" y="311398"/>
            <a:ext cx="6769100" cy="487363"/>
          </a:xfrm>
          <a:prstGeom prst="rect">
            <a:avLst/>
          </a:prstGeom>
        </p:spPr>
        <p:txBody>
          <a:bodyPr vert="horz" wrap="square" lIns="94597" tIns="47298" rIns="94597" bIns="47298" numCol="1" anchor="ctr" anchorCtr="0" compatLnSpc="1">
            <a:prstTxWarp prst="textNoShape">
              <a:avLst/>
            </a:prstTxWarp>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nSpc>
                <a:spcPct val="150000"/>
              </a:lnSpc>
            </a:pPr>
            <a:r>
              <a:rPr lang="zh-CN" altLang="en-US" sz="2400" dirty="0" smtClean="0">
                <a:solidFill>
                  <a:srgbClr val="2071B0"/>
                </a:solidFill>
                <a:latin typeface="+mn-lt"/>
                <a:ea typeface="+mn-ea"/>
                <a:cs typeface="+mn-ea"/>
                <a:sym typeface="+mn-lt"/>
              </a:rPr>
              <a:t>黑客</a:t>
            </a:r>
            <a:r>
              <a:rPr lang="en-US" altLang="zh-CN" sz="2400" dirty="0">
                <a:solidFill>
                  <a:srgbClr val="2071B0"/>
                </a:solidFill>
                <a:latin typeface="+mn-lt"/>
                <a:ea typeface="+mn-ea"/>
                <a:cs typeface="+mn-ea"/>
                <a:sym typeface="+mn-lt"/>
              </a:rPr>
              <a:t>(</a:t>
            </a:r>
            <a:r>
              <a:rPr lang="en-US" altLang="zh-CN" sz="2400" dirty="0" smtClean="0">
                <a:solidFill>
                  <a:srgbClr val="2071B0"/>
                </a:solidFill>
                <a:latin typeface="+mn-lt"/>
                <a:ea typeface="+mn-ea"/>
                <a:cs typeface="+mn-ea"/>
                <a:sym typeface="+mn-lt"/>
              </a:rPr>
              <a:t>Hacker) and </a:t>
            </a:r>
            <a:r>
              <a:rPr lang="zh-CN" altLang="en-US" sz="2400" dirty="0" smtClean="0">
                <a:solidFill>
                  <a:srgbClr val="2071B0"/>
                </a:solidFill>
                <a:latin typeface="+mn-lt"/>
                <a:ea typeface="+mn-ea"/>
                <a:cs typeface="+mn-ea"/>
                <a:sym typeface="+mn-lt"/>
              </a:rPr>
              <a:t>骇</a:t>
            </a:r>
            <a:r>
              <a:rPr lang="zh-CN" altLang="en-US" sz="2400" dirty="0">
                <a:solidFill>
                  <a:srgbClr val="2071B0"/>
                </a:solidFill>
                <a:latin typeface="+mn-lt"/>
                <a:ea typeface="+mn-ea"/>
                <a:cs typeface="+mn-ea"/>
                <a:sym typeface="+mn-lt"/>
              </a:rPr>
              <a:t>客（ </a:t>
            </a:r>
            <a:r>
              <a:rPr lang="en-US" altLang="zh-CN" sz="2400" dirty="0">
                <a:solidFill>
                  <a:srgbClr val="2071B0"/>
                </a:solidFill>
                <a:latin typeface="+mn-lt"/>
                <a:ea typeface="+mn-ea"/>
                <a:cs typeface="+mn-ea"/>
                <a:sym typeface="+mn-lt"/>
              </a:rPr>
              <a:t>Cracker </a:t>
            </a:r>
            <a:r>
              <a:rPr lang="zh-CN" altLang="en-US" sz="2400" dirty="0">
                <a:solidFill>
                  <a:srgbClr val="2071B0"/>
                </a:solidFill>
                <a:latin typeface="+mn-lt"/>
                <a:ea typeface="+mn-ea"/>
                <a:cs typeface="+mn-ea"/>
                <a:sym typeface="+mn-lt"/>
              </a:rPr>
              <a:t>）</a:t>
            </a:r>
          </a:p>
        </p:txBody>
      </p:sp>
      <p:grpSp>
        <p:nvGrpSpPr>
          <p:cNvPr id="16" name="组合 15">
            <a:extLst>
              <a:ext uri="{FF2B5EF4-FFF2-40B4-BE49-F238E27FC236}">
                <a16:creationId xmlns:a16="http://schemas.microsoft.com/office/drawing/2014/main" id="{05597730-15B1-4FEC-ABC9-3B57554CDF06}"/>
              </a:ext>
            </a:extLst>
          </p:cNvPr>
          <p:cNvGrpSpPr/>
          <p:nvPr/>
        </p:nvGrpSpPr>
        <p:grpSpPr>
          <a:xfrm>
            <a:off x="371364" y="293299"/>
            <a:ext cx="443202" cy="540059"/>
            <a:chOff x="-1" y="69136"/>
            <a:chExt cx="536866" cy="572752"/>
          </a:xfrm>
        </p:grpSpPr>
        <p:sp>
          <p:nvSpPr>
            <p:cNvPr id="21" name="等腰三角形 20">
              <a:extLst>
                <a:ext uri="{FF2B5EF4-FFF2-40B4-BE49-F238E27FC236}">
                  <a16:creationId xmlns:a16="http://schemas.microsoft.com/office/drawing/2014/main" id="{949D2514-AC26-46B7-8194-715AA0E984F3}"/>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2" name="等腰三角形 21">
              <a:extLst>
                <a:ext uri="{FF2B5EF4-FFF2-40B4-BE49-F238E27FC236}">
                  <a16:creationId xmlns:a16="http://schemas.microsoft.com/office/drawing/2014/main" id="{B98F1479-6FA1-4937-A715-4B5F639996DF}"/>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
        <p:nvSpPr>
          <p:cNvPr id="17" name="矩形 16"/>
          <p:cNvSpPr/>
          <p:nvPr/>
        </p:nvSpPr>
        <p:spPr>
          <a:xfrm>
            <a:off x="6564052" y="926319"/>
            <a:ext cx="5136232" cy="3816429"/>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b="1" dirty="0">
                <a:solidFill>
                  <a:srgbClr val="FF0000"/>
                </a:solidFill>
                <a:latin typeface="+mn-ea"/>
                <a:ea typeface="+mn-ea"/>
              </a:rPr>
              <a:t>骇客</a:t>
            </a:r>
            <a:r>
              <a:rPr lang="zh-CN" altLang="en-US" sz="2400" b="1" dirty="0" smtClean="0">
                <a:solidFill>
                  <a:srgbClr val="FF0000"/>
                </a:solidFill>
                <a:latin typeface="+mn-ea"/>
                <a:ea typeface="+mn-ea"/>
              </a:rPr>
              <a:t>（</a:t>
            </a:r>
            <a:r>
              <a:rPr lang="en-US" altLang="zh-CN" sz="2400" b="1" dirty="0" smtClean="0">
                <a:solidFill>
                  <a:srgbClr val="FF0000"/>
                </a:solidFill>
                <a:latin typeface="+mn-ea"/>
                <a:ea typeface="+mn-ea"/>
              </a:rPr>
              <a:t> </a:t>
            </a:r>
            <a:r>
              <a:rPr lang="en-US" altLang="zh-CN" sz="2400" b="1" dirty="0">
                <a:solidFill>
                  <a:srgbClr val="FF0000"/>
                </a:solidFill>
                <a:latin typeface="+mn-ea"/>
                <a:ea typeface="+mn-ea"/>
              </a:rPr>
              <a:t>Cracker </a:t>
            </a:r>
            <a:r>
              <a:rPr lang="zh-CN" altLang="en-US" sz="2400" b="1" dirty="0" smtClean="0">
                <a:solidFill>
                  <a:srgbClr val="FF0000"/>
                </a:solidFill>
                <a:latin typeface="+mn-ea"/>
                <a:ea typeface="+mn-ea"/>
              </a:rPr>
              <a:t>）：</a:t>
            </a:r>
            <a:endParaRPr lang="en-US" altLang="zh-CN" sz="2400" b="1" dirty="0" smtClean="0">
              <a:solidFill>
                <a:srgbClr val="FF0000"/>
              </a:solidFill>
              <a:latin typeface="+mn-ea"/>
              <a:ea typeface="+mn-ea"/>
            </a:endParaRPr>
          </a:p>
          <a:p>
            <a:r>
              <a:rPr lang="zh-CN" altLang="en-US" sz="1600" dirty="0" smtClean="0">
                <a:latin typeface="+mn-ea"/>
                <a:ea typeface="+mn-ea"/>
              </a:rPr>
              <a:t/>
            </a:r>
            <a:br>
              <a:rPr lang="zh-CN" altLang="en-US" sz="1600" dirty="0" smtClean="0">
                <a:latin typeface="+mn-ea"/>
                <a:ea typeface="+mn-ea"/>
              </a:rPr>
            </a:br>
            <a:r>
              <a:rPr lang="zh-CN" altLang="en-US" sz="1600" dirty="0" smtClean="0">
                <a:latin typeface="+mn-ea"/>
                <a:ea typeface="+mn-ea"/>
              </a:rPr>
              <a:t>      </a:t>
            </a:r>
            <a:endParaRPr lang="zh-CN" altLang="en-US" sz="1600" dirty="0">
              <a:solidFill>
                <a:srgbClr val="222222"/>
              </a:solidFill>
              <a:latin typeface="+mn-ea"/>
              <a:ea typeface="+mn-ea"/>
            </a:endParaRPr>
          </a:p>
          <a:p>
            <a:r>
              <a:rPr lang="zh-CN" altLang="en-US" sz="1600" dirty="0">
                <a:solidFill>
                  <a:srgbClr val="222222"/>
                </a:solidFill>
                <a:latin typeface="+mn-ea"/>
                <a:ea typeface="+mn-ea"/>
              </a:rPr>
              <a:t>骇客通常专指那些以非法手段入侵系统、破解软件或进行恶意活动的人。这个词更多地强调其破坏性和非法性。</a:t>
            </a:r>
          </a:p>
          <a:p>
            <a:endParaRPr lang="en-US" altLang="zh-CN" sz="1600" dirty="0" smtClean="0">
              <a:solidFill>
                <a:srgbClr val="222222"/>
              </a:solidFill>
              <a:latin typeface="+mn-ea"/>
              <a:ea typeface="+mn-ea"/>
            </a:endParaRPr>
          </a:p>
          <a:p>
            <a:pPr marL="285750" lvl="0" indent="-285750" eaLnBrk="0" hangingPunct="0">
              <a:buFont typeface="Wingdings" panose="05000000000000000000" pitchFamily="2" charset="2"/>
              <a:buChar char="Ø"/>
            </a:pPr>
            <a:endParaRPr lang="zh-CN" altLang="zh-CN" sz="1600" dirty="0">
              <a:latin typeface="Arial" panose="020B0604020202020204" pitchFamily="34" charset="0"/>
            </a:endParaRPr>
          </a:p>
          <a:p>
            <a:pPr marL="285750" lvl="0" indent="-285750" eaLnBrk="0" hangingPunct="0">
              <a:buFont typeface="Wingdings" panose="05000000000000000000" pitchFamily="2" charset="2"/>
              <a:buChar char="Ø"/>
            </a:pPr>
            <a:r>
              <a:rPr lang="zh-CN" altLang="zh-CN" b="1" dirty="0">
                <a:latin typeface="Arial" panose="020B0604020202020204" pitchFamily="34" charset="0"/>
              </a:rPr>
              <a:t>骇客常常使用技术手段进行入侵，可能会盗取敏感信息或破坏数据</a:t>
            </a:r>
            <a:r>
              <a:rPr lang="zh-CN" altLang="zh-CN" b="1" dirty="0" smtClean="0">
                <a:latin typeface="Arial" panose="020B0604020202020204" pitchFamily="34" charset="0"/>
              </a:rPr>
              <a:t>。</a:t>
            </a:r>
            <a:endParaRPr lang="en-US" altLang="zh-CN" b="1" dirty="0" smtClean="0">
              <a:latin typeface="Arial" panose="020B0604020202020204" pitchFamily="34" charset="0"/>
            </a:endParaRPr>
          </a:p>
          <a:p>
            <a:pPr lvl="0" eaLnBrk="0" hangingPunct="0"/>
            <a:endParaRPr lang="zh-CN" altLang="zh-CN" b="1" dirty="0">
              <a:latin typeface="Arial" panose="020B0604020202020204" pitchFamily="34" charset="0"/>
            </a:endParaRPr>
          </a:p>
          <a:p>
            <a:pPr marL="285750" lvl="0" indent="-285750" eaLnBrk="0" hangingPunct="0">
              <a:buFont typeface="Wingdings" panose="05000000000000000000" pitchFamily="2" charset="2"/>
              <a:buChar char="Ø"/>
            </a:pPr>
            <a:r>
              <a:rPr lang="zh-CN" altLang="zh-CN" b="1" dirty="0">
                <a:latin typeface="Arial" panose="020B0604020202020204" pitchFamily="34" charset="0"/>
              </a:rPr>
              <a:t>其行为往往与网络犯罪相关，给个人、企业或国家带来安全威胁。 </a:t>
            </a:r>
          </a:p>
          <a:p>
            <a:endParaRPr lang="zh-CN" altLang="en-US" sz="1600" dirty="0">
              <a:solidFill>
                <a:srgbClr val="222222"/>
              </a:solidFill>
              <a:latin typeface="+mn-ea"/>
              <a:ea typeface="+mn-ea"/>
            </a:endParaRPr>
          </a:p>
          <a:p>
            <a:endParaRPr lang="zh-CN" altLang="en-US" sz="1600" dirty="0">
              <a:solidFill>
                <a:srgbClr val="222222"/>
              </a:solidFill>
              <a:latin typeface="+mn-ea"/>
              <a:ea typeface="+mn-ea"/>
            </a:endParaRPr>
          </a:p>
        </p:txBody>
      </p:sp>
      <p:sp>
        <p:nvSpPr>
          <p:cNvPr id="18" name="矩形 17"/>
          <p:cNvSpPr/>
          <p:nvPr/>
        </p:nvSpPr>
        <p:spPr>
          <a:xfrm>
            <a:off x="535945" y="1053882"/>
            <a:ext cx="5375920" cy="3785652"/>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400" b="1" dirty="0">
                <a:solidFill>
                  <a:srgbClr val="FF0000"/>
                </a:solidFill>
                <a:latin typeface="+mn-ea"/>
                <a:ea typeface="+mn-ea"/>
              </a:rPr>
              <a:t>黑客</a:t>
            </a:r>
            <a:r>
              <a:rPr lang="zh-CN" altLang="en-US" sz="2400" b="1" dirty="0" smtClean="0">
                <a:solidFill>
                  <a:srgbClr val="FF0000"/>
                </a:solidFill>
                <a:latin typeface="+mn-ea"/>
                <a:ea typeface="+mn-ea"/>
              </a:rPr>
              <a:t>（</a:t>
            </a:r>
            <a:r>
              <a:rPr lang="en-US" altLang="zh-CN" sz="2400" b="1" dirty="0">
                <a:solidFill>
                  <a:srgbClr val="FF0000"/>
                </a:solidFill>
                <a:latin typeface="+mn-ea"/>
                <a:ea typeface="+mn-ea"/>
              </a:rPr>
              <a:t> Hacker </a:t>
            </a:r>
            <a:r>
              <a:rPr lang="zh-CN" altLang="en-US" sz="2400" b="1" dirty="0" smtClean="0">
                <a:solidFill>
                  <a:srgbClr val="FF0000"/>
                </a:solidFill>
                <a:latin typeface="+mn-ea"/>
                <a:ea typeface="+mn-ea"/>
              </a:rPr>
              <a:t>）：</a:t>
            </a:r>
            <a:endParaRPr lang="en-US" altLang="zh-CN" sz="2400" b="1" dirty="0">
              <a:solidFill>
                <a:srgbClr val="FF0000"/>
              </a:solidFill>
              <a:latin typeface="+mn-ea"/>
              <a:ea typeface="+mn-ea"/>
            </a:endParaRPr>
          </a:p>
          <a:p>
            <a:r>
              <a:rPr lang="zh-CN" altLang="en-US" sz="1600" dirty="0" smtClean="0">
                <a:latin typeface="+mn-ea"/>
                <a:ea typeface="+mn-ea"/>
              </a:rPr>
              <a:t>黑客</a:t>
            </a:r>
            <a:r>
              <a:rPr lang="zh-CN" altLang="en-US" sz="1600" dirty="0">
                <a:latin typeface="+mn-ea"/>
                <a:ea typeface="+mn-ea"/>
              </a:rPr>
              <a:t>通常指那些在计算机技术、网络和编程方面具有高度技能和知识的人。他们可以利用这些技能来发现和利用系统的漏洞</a:t>
            </a:r>
            <a:r>
              <a:rPr lang="zh-CN" altLang="en-US" sz="1600" dirty="0" smtClean="0">
                <a:latin typeface="+mn-ea"/>
                <a:ea typeface="+mn-ea"/>
              </a:rPr>
              <a:t>。</a:t>
            </a:r>
            <a:endParaRPr lang="en-US" altLang="zh-CN" sz="1600" dirty="0" smtClean="0">
              <a:latin typeface="+mn-ea"/>
              <a:ea typeface="+mn-ea"/>
            </a:endParaRPr>
          </a:p>
          <a:p>
            <a:endParaRPr lang="en-US" altLang="zh-CN" sz="1600" dirty="0" smtClean="0">
              <a:solidFill>
                <a:srgbClr val="222222"/>
              </a:solidFill>
              <a:latin typeface="+mn-ea"/>
              <a:ea typeface="+mn-ea"/>
            </a:endParaRPr>
          </a:p>
          <a:p>
            <a:pPr marL="285750" indent="-285750">
              <a:buFont typeface="Wingdings" panose="05000000000000000000" pitchFamily="2" charset="2"/>
              <a:buChar char="Ø"/>
            </a:pPr>
            <a:r>
              <a:rPr lang="zh-CN" altLang="en-US" b="1" dirty="0">
                <a:solidFill>
                  <a:srgbClr val="FF0000"/>
                </a:solidFill>
                <a:latin typeface="+mn-ea"/>
                <a:ea typeface="+mn-ea"/>
              </a:rPr>
              <a:t>善意黑客（白帽黑客）</a:t>
            </a:r>
            <a:r>
              <a:rPr lang="zh-CN" altLang="en-US" sz="1600" dirty="0">
                <a:solidFill>
                  <a:srgbClr val="222222"/>
                </a:solidFill>
                <a:latin typeface="+mn-ea"/>
                <a:ea typeface="+mn-ea"/>
              </a:rPr>
              <a:t>：利用技术帮助企业或组织找出安全漏洞，以提高系统安全性</a:t>
            </a:r>
            <a:r>
              <a:rPr lang="zh-CN" altLang="en-US" sz="1600" dirty="0" smtClean="0">
                <a:solidFill>
                  <a:srgbClr val="222222"/>
                </a:solidFill>
                <a:latin typeface="+mn-ea"/>
                <a:ea typeface="+mn-ea"/>
              </a:rPr>
              <a:t>。</a:t>
            </a:r>
            <a:endParaRPr lang="en-US" altLang="zh-CN" sz="1600" dirty="0" smtClean="0">
              <a:solidFill>
                <a:srgbClr val="222222"/>
              </a:solidFill>
              <a:latin typeface="+mn-ea"/>
              <a:ea typeface="+mn-ea"/>
            </a:endParaRPr>
          </a:p>
          <a:p>
            <a:pPr marL="285750" indent="-285750">
              <a:buFont typeface="Wingdings" panose="05000000000000000000" pitchFamily="2" charset="2"/>
              <a:buChar char="Ø"/>
            </a:pPr>
            <a:endParaRPr lang="zh-CN" altLang="en-US" sz="1600" dirty="0">
              <a:solidFill>
                <a:srgbClr val="222222"/>
              </a:solidFill>
              <a:latin typeface="+mn-ea"/>
              <a:ea typeface="+mn-ea"/>
            </a:endParaRPr>
          </a:p>
          <a:p>
            <a:pPr marL="285750" indent="-285750">
              <a:buFont typeface="Wingdings" panose="05000000000000000000" pitchFamily="2" charset="2"/>
              <a:buChar char="Ø"/>
            </a:pPr>
            <a:r>
              <a:rPr lang="zh-CN" altLang="en-US" b="1" dirty="0">
                <a:solidFill>
                  <a:srgbClr val="FF0000"/>
                </a:solidFill>
                <a:latin typeface="+mn-ea"/>
                <a:ea typeface="+mn-ea"/>
              </a:rPr>
              <a:t>恶意黑客（黑帽黑客）</a:t>
            </a:r>
            <a:r>
              <a:rPr lang="zh-CN" altLang="en-US" sz="1600" dirty="0">
                <a:solidFill>
                  <a:srgbClr val="222222"/>
                </a:solidFill>
                <a:latin typeface="+mn-ea"/>
                <a:ea typeface="+mn-ea"/>
              </a:rPr>
              <a:t>：以非法方式侵入计算机系统，窃取数据、破坏系统或进行其他犯罪活动</a:t>
            </a:r>
            <a:r>
              <a:rPr lang="zh-CN" altLang="en-US" sz="1600" dirty="0" smtClean="0">
                <a:solidFill>
                  <a:srgbClr val="222222"/>
                </a:solidFill>
                <a:latin typeface="+mn-ea"/>
                <a:ea typeface="+mn-ea"/>
              </a:rPr>
              <a:t>。</a:t>
            </a:r>
            <a:endParaRPr lang="en-US" altLang="zh-CN" sz="1600" dirty="0" smtClean="0">
              <a:solidFill>
                <a:srgbClr val="222222"/>
              </a:solidFill>
              <a:latin typeface="+mn-ea"/>
              <a:ea typeface="+mn-ea"/>
            </a:endParaRPr>
          </a:p>
          <a:p>
            <a:pPr marL="285750" indent="-285750">
              <a:buFont typeface="Wingdings" panose="05000000000000000000" pitchFamily="2" charset="2"/>
              <a:buChar char="Ø"/>
            </a:pPr>
            <a:endParaRPr lang="zh-CN" altLang="en-US" b="1" dirty="0">
              <a:solidFill>
                <a:srgbClr val="FF0000"/>
              </a:solidFill>
              <a:latin typeface="+mn-ea"/>
              <a:ea typeface="+mn-ea"/>
            </a:endParaRPr>
          </a:p>
          <a:p>
            <a:pPr marL="285750" indent="-285750">
              <a:buFont typeface="Wingdings" panose="05000000000000000000" pitchFamily="2" charset="2"/>
              <a:buChar char="Ø"/>
            </a:pPr>
            <a:r>
              <a:rPr lang="zh-CN" altLang="en-US" b="1" dirty="0">
                <a:solidFill>
                  <a:srgbClr val="FF0000"/>
                </a:solidFill>
                <a:latin typeface="+mn-ea"/>
                <a:ea typeface="+mn-ea"/>
              </a:rPr>
              <a:t>灰帽黑客</a:t>
            </a:r>
            <a:r>
              <a:rPr lang="zh-CN" altLang="en-US" sz="1600" dirty="0">
                <a:solidFill>
                  <a:srgbClr val="222222"/>
                </a:solidFill>
                <a:latin typeface="+mn-ea"/>
                <a:ea typeface="+mn-ea"/>
              </a:rPr>
              <a:t>：介于善意和恶意之间，可能会在未经授权的情况下测试系统，但不一定有恶意意图。 </a:t>
            </a:r>
          </a:p>
          <a:p>
            <a:endParaRPr lang="zh-CN" altLang="en-US" sz="1600" dirty="0">
              <a:solidFill>
                <a:srgbClr val="222222"/>
              </a:solidFill>
              <a:latin typeface="+mn-ea"/>
              <a:ea typeface="+mn-ea"/>
            </a:endParaRPr>
          </a:p>
        </p:txBody>
      </p:sp>
      <p:sp>
        <p:nvSpPr>
          <p:cNvPr id="19" name="Rectangle 4"/>
          <p:cNvSpPr>
            <a:spLocks noChangeArrowheads="1"/>
          </p:cNvSpPr>
          <p:nvPr/>
        </p:nvSpPr>
        <p:spPr bwMode="auto">
          <a:xfrm>
            <a:off x="0" y="-11151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20" name="矩形 19"/>
          <p:cNvSpPr/>
          <p:nvPr/>
        </p:nvSpPr>
        <p:spPr>
          <a:xfrm>
            <a:off x="227348" y="4896520"/>
            <a:ext cx="11829969" cy="1785104"/>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sz="2000" b="1" dirty="0">
                <a:solidFill>
                  <a:srgbClr val="FF0000"/>
                </a:solidFill>
                <a:latin typeface="方正粗黑宋简体" panose="02000000000000000000" pitchFamily="2" charset="-122"/>
                <a:ea typeface="方正粗黑宋简体" panose="02000000000000000000" pitchFamily="2" charset="-122"/>
              </a:rPr>
              <a:t>黑客这个词在中文中往往带有负面意义，指的是那些以非法或恶意目的入侵计算机系统和网络的人</a:t>
            </a:r>
            <a:r>
              <a:rPr lang="zh-CN" altLang="en-US" sz="2000" b="1" dirty="0">
                <a:solidFill>
                  <a:srgbClr val="FF0000"/>
                </a:solidFill>
              </a:rPr>
              <a:t>。</a:t>
            </a:r>
            <a:endParaRPr lang="en-US" altLang="zh-CN" sz="2000" b="1" dirty="0" smtClean="0">
              <a:solidFill>
                <a:srgbClr val="FF0000"/>
              </a:solidFill>
            </a:endParaRPr>
          </a:p>
          <a:p>
            <a:endParaRPr lang="en-US" altLang="zh-CN" b="1" dirty="0" smtClean="0"/>
          </a:p>
          <a:p>
            <a:pPr marL="285750" indent="-285750">
              <a:buFont typeface="Wingdings" panose="05000000000000000000" pitchFamily="2" charset="2"/>
              <a:buChar char="u"/>
            </a:pPr>
            <a:r>
              <a:rPr lang="zh-CN" altLang="en-US" b="1" dirty="0" smtClean="0"/>
              <a:t>黑客</a:t>
            </a:r>
            <a:r>
              <a:rPr lang="zh-CN" altLang="en-US" dirty="0"/>
              <a:t>的概念比较宽泛，可以是积极的，也可以是消极的，强调技术能力。</a:t>
            </a:r>
          </a:p>
          <a:p>
            <a:pPr marL="285750" indent="-285750">
              <a:buFont typeface="Wingdings" panose="05000000000000000000" pitchFamily="2" charset="2"/>
              <a:buChar char="u"/>
            </a:pPr>
            <a:r>
              <a:rPr lang="zh-CN" altLang="en-US" b="1" dirty="0"/>
              <a:t>骇客</a:t>
            </a:r>
            <a:r>
              <a:rPr lang="zh-CN" altLang="en-US" dirty="0"/>
              <a:t>则专指那些进行非法和破坏性活动的个体，强调其恶意行为</a:t>
            </a:r>
            <a:r>
              <a:rPr lang="zh-CN" altLang="en-US" dirty="0" smtClean="0"/>
              <a:t>。</a:t>
            </a:r>
            <a:endParaRPr lang="en-US" altLang="zh-CN" dirty="0" smtClean="0"/>
          </a:p>
          <a:p>
            <a:pPr marL="285750" indent="-285750">
              <a:buFont typeface="Wingdings" panose="05000000000000000000" pitchFamily="2" charset="2"/>
              <a:buChar char="u"/>
            </a:pPr>
            <a:endParaRPr lang="zh-CN" altLang="en-US" dirty="0"/>
          </a:p>
          <a:p>
            <a:r>
              <a:rPr lang="zh-CN" altLang="en-US" dirty="0"/>
              <a:t>在实际交流中，使用这两个词时需要考虑上下文，以便更准确地表达意图。</a:t>
            </a:r>
          </a:p>
        </p:txBody>
      </p:sp>
    </p:spTree>
    <p:extLst>
      <p:ext uri="{BB962C8B-B14F-4D97-AF65-F5344CB8AC3E}">
        <p14:creationId xmlns:p14="http://schemas.microsoft.com/office/powerpoint/2010/main" val="3500807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nvSpPr>
        <p:spPr>
          <a:xfrm>
            <a:off x="562050" y="388517"/>
            <a:ext cx="7848600" cy="487362"/>
          </a:xfrm>
          <a:prstGeom prst="rect">
            <a:avLst/>
          </a:prstGeom>
        </p:spPr>
        <p:txBody>
          <a:bodyPr vert="horz" wrap="square" lIns="94597" tIns="47298" rIns="94597" bIns="47298" numCol="1" anchor="ctr" anchorCtr="0" compatLnSpc="1">
            <a:prstTxWarp prst="textNoShape">
              <a:avLst/>
            </a:prstTxWarp>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nSpc>
                <a:spcPct val="150000"/>
              </a:lnSpc>
            </a:pPr>
            <a:r>
              <a:rPr lang="zh-CN" altLang="en-US" sz="2400" dirty="0">
                <a:solidFill>
                  <a:srgbClr val="2071B0"/>
                </a:solidFill>
                <a:latin typeface="+mn-lt"/>
                <a:ea typeface="+mn-ea"/>
                <a:cs typeface="+mn-ea"/>
                <a:sym typeface="+mn-lt"/>
              </a:rPr>
              <a:t>真实</a:t>
            </a:r>
            <a:r>
              <a:rPr lang="zh-CN" altLang="en-US" sz="2400" dirty="0" smtClean="0">
                <a:solidFill>
                  <a:srgbClr val="2071B0"/>
                </a:solidFill>
                <a:latin typeface="+mn-lt"/>
                <a:ea typeface="+mn-ea"/>
                <a:cs typeface="+mn-ea"/>
                <a:sym typeface="+mn-lt"/>
              </a:rPr>
              <a:t>的黑客</a:t>
            </a:r>
            <a:endParaRPr lang="en-US" altLang="zh-CN" sz="2400" dirty="0">
              <a:solidFill>
                <a:srgbClr val="2071B0"/>
              </a:solidFill>
              <a:latin typeface="+mn-lt"/>
              <a:ea typeface="+mn-ea"/>
              <a:cs typeface="+mn-ea"/>
              <a:sym typeface="+mn-lt"/>
            </a:endParaRPr>
          </a:p>
        </p:txBody>
      </p:sp>
      <p:pic>
        <p:nvPicPr>
          <p:cNvPr id="3" name="图片 2" descr="u=848082905,1358809486&amp;fm=23&amp;gp=0.jpg"/>
          <p:cNvPicPr>
            <a:picLocks noChangeAspect="1"/>
          </p:cNvPicPr>
          <p:nvPr/>
        </p:nvPicPr>
        <p:blipFill>
          <a:blip r:embed="rId2" cstate="print"/>
          <a:stretch>
            <a:fillRect/>
          </a:stretch>
        </p:blipFill>
        <p:spPr>
          <a:xfrm>
            <a:off x="458531" y="1511061"/>
            <a:ext cx="2472166" cy="3276364"/>
          </a:xfrm>
          <a:prstGeom prst="roundRect">
            <a:avLst>
              <a:gd name="adj" fmla="val 8594"/>
            </a:avLst>
          </a:prstGeom>
          <a:solidFill>
            <a:srgbClr val="FFFFFF">
              <a:shade val="85000"/>
            </a:srgbClr>
          </a:solidFill>
          <a:ln>
            <a:noFill/>
          </a:ln>
          <a:effectLst>
            <a:reflection blurRad="12700" stA="24000" endPos="28000" dist="5000" dir="5400000" sy="-100000" algn="bl" rotWithShape="0"/>
          </a:effectLst>
        </p:spPr>
      </p:pic>
      <p:sp>
        <p:nvSpPr>
          <p:cNvPr id="4" name="矩形 3"/>
          <p:cNvSpPr/>
          <p:nvPr/>
        </p:nvSpPr>
        <p:spPr>
          <a:xfrm>
            <a:off x="1371448" y="4859433"/>
            <a:ext cx="646331" cy="458459"/>
          </a:xfrm>
          <a:prstGeom prst="rect">
            <a:avLst/>
          </a:prstGeom>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nSpc>
                <a:spcPct val="150000"/>
              </a:lnSpc>
            </a:pPr>
            <a:r>
              <a:rPr lang="zh-CN" altLang="en-US" b="1" dirty="0">
                <a:latin typeface="+mn-lt"/>
                <a:ea typeface="+mn-ea"/>
                <a:cs typeface="+mn-ea"/>
                <a:sym typeface="+mn-lt"/>
              </a:rPr>
              <a:t>李俊</a:t>
            </a:r>
          </a:p>
        </p:txBody>
      </p:sp>
      <p:sp>
        <p:nvSpPr>
          <p:cNvPr id="5" name="矩形 4"/>
          <p:cNvSpPr/>
          <p:nvPr/>
        </p:nvSpPr>
        <p:spPr>
          <a:xfrm>
            <a:off x="710559" y="5319540"/>
            <a:ext cx="2102449" cy="417743"/>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dist">
              <a:lnSpc>
                <a:spcPct val="150000"/>
              </a:lnSpc>
            </a:pPr>
            <a:r>
              <a:rPr lang="zh-CN" altLang="en-US" sz="1600" dirty="0">
                <a:latin typeface="+mn-lt"/>
                <a:ea typeface="+mn-ea"/>
                <a:cs typeface="+mn-ea"/>
                <a:sym typeface="+mn-lt"/>
              </a:rPr>
              <a:t>熊猫烧香病毒制作者</a:t>
            </a:r>
          </a:p>
        </p:txBody>
      </p:sp>
      <p:grpSp>
        <p:nvGrpSpPr>
          <p:cNvPr id="6" name="组合 5">
            <a:extLst>
              <a:ext uri="{FF2B5EF4-FFF2-40B4-BE49-F238E27FC236}">
                <a16:creationId xmlns:a16="http://schemas.microsoft.com/office/drawing/2014/main" id="{6222AEC0-2D02-4442-BE3D-4D4A7029A394}"/>
              </a:ext>
            </a:extLst>
          </p:cNvPr>
          <p:cNvGrpSpPr/>
          <p:nvPr/>
        </p:nvGrpSpPr>
        <p:grpSpPr>
          <a:xfrm>
            <a:off x="118848" y="335820"/>
            <a:ext cx="443202" cy="540059"/>
            <a:chOff x="-1" y="69136"/>
            <a:chExt cx="536866" cy="572752"/>
          </a:xfrm>
        </p:grpSpPr>
        <p:sp>
          <p:nvSpPr>
            <p:cNvPr id="10" name="等腰三角形 9">
              <a:extLst>
                <a:ext uri="{FF2B5EF4-FFF2-40B4-BE49-F238E27FC236}">
                  <a16:creationId xmlns:a16="http://schemas.microsoft.com/office/drawing/2014/main" id="{7E71104D-9315-40E2-B321-A8FD950E01F3}"/>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1" name="等腰三角形 10">
              <a:extLst>
                <a:ext uri="{FF2B5EF4-FFF2-40B4-BE49-F238E27FC236}">
                  <a16:creationId xmlns:a16="http://schemas.microsoft.com/office/drawing/2014/main" id="{C13E05BC-BD98-42F2-B3D1-CA6BDF5B3EBF}"/>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
        <p:nvSpPr>
          <p:cNvPr id="7" name="矩形 6"/>
          <p:cNvSpPr/>
          <p:nvPr/>
        </p:nvSpPr>
        <p:spPr>
          <a:xfrm>
            <a:off x="2969057" y="1223029"/>
            <a:ext cx="6182058" cy="4955203"/>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zh-CN" altLang="en-US" dirty="0"/>
              <a:t>熊猫烧香其实就是一种“变异”的</a:t>
            </a:r>
            <a:r>
              <a:rPr lang="zh-CN" altLang="en-US" sz="2000" b="1" u="sng" dirty="0">
                <a:solidFill>
                  <a:srgbClr val="C00000"/>
                </a:solidFill>
              </a:rPr>
              <a:t>蠕虫病毒</a:t>
            </a:r>
            <a:r>
              <a:rPr lang="zh-CN" altLang="en-US" dirty="0"/>
              <a:t>，它不仅能感染系统中</a:t>
            </a:r>
            <a:r>
              <a:rPr lang="en-US" altLang="zh-CN" dirty="0"/>
              <a:t>exe</a:t>
            </a:r>
            <a:r>
              <a:rPr lang="zh-CN" altLang="en-US" dirty="0"/>
              <a:t>、</a:t>
            </a:r>
            <a:r>
              <a:rPr lang="en-US" altLang="zh-CN" dirty="0"/>
              <a:t>com</a:t>
            </a:r>
            <a:r>
              <a:rPr lang="zh-CN" altLang="en-US" dirty="0"/>
              <a:t>、</a:t>
            </a:r>
            <a:r>
              <a:rPr lang="en-US" altLang="zh-CN" dirty="0" err="1"/>
              <a:t>pif</a:t>
            </a:r>
            <a:r>
              <a:rPr lang="zh-CN" altLang="en-US" dirty="0"/>
              <a:t>、</a:t>
            </a:r>
            <a:r>
              <a:rPr lang="en-US" altLang="zh-CN" dirty="0" err="1"/>
              <a:t>src</a:t>
            </a:r>
            <a:r>
              <a:rPr lang="zh-CN" altLang="en-US" dirty="0"/>
              <a:t>、</a:t>
            </a:r>
            <a:r>
              <a:rPr lang="en-US" altLang="zh-CN" dirty="0"/>
              <a:t>html</a:t>
            </a:r>
            <a:r>
              <a:rPr lang="zh-CN" altLang="en-US" dirty="0"/>
              <a:t>、</a:t>
            </a:r>
            <a:r>
              <a:rPr lang="en-US" altLang="zh-CN" dirty="0"/>
              <a:t>asp</a:t>
            </a:r>
            <a:r>
              <a:rPr lang="zh-CN" altLang="en-US" dirty="0"/>
              <a:t>等文件，还能中止大量的反病毒软件进程，甚至还会删除扩展名为</a:t>
            </a:r>
            <a:r>
              <a:rPr lang="en-US" altLang="zh-CN" dirty="0" err="1"/>
              <a:t>gho</a:t>
            </a:r>
            <a:r>
              <a:rPr lang="zh-CN" altLang="en-US" dirty="0"/>
              <a:t>的文件。</a:t>
            </a:r>
          </a:p>
          <a:p>
            <a:endParaRPr lang="zh-CN" altLang="en-US" dirty="0"/>
          </a:p>
          <a:p>
            <a:r>
              <a:rPr lang="zh-CN" altLang="en-US" dirty="0"/>
              <a:t>其中还有一个有趣的现象：只要用户系统感染了该病毒，所有</a:t>
            </a:r>
            <a:r>
              <a:rPr lang="en-US" altLang="zh-CN" dirty="0"/>
              <a:t>.exe</a:t>
            </a:r>
            <a:r>
              <a:rPr lang="zh-CN" altLang="en-US" dirty="0"/>
              <a:t>可执行文件全部都会被改成熊猫举着三根香的模样，这也是“熊猫烧香”这个名称的来源</a:t>
            </a:r>
            <a:r>
              <a:rPr lang="zh-CN" altLang="en-US" dirty="0" smtClean="0"/>
              <a:t>。</a:t>
            </a:r>
            <a:endParaRPr lang="en-US" altLang="zh-CN" dirty="0" smtClean="0"/>
          </a:p>
          <a:p>
            <a:endParaRPr lang="en-US" altLang="zh-CN" dirty="0"/>
          </a:p>
          <a:p>
            <a:r>
              <a:rPr lang="en-US" altLang="zh-CN" dirty="0"/>
              <a:t>2006</a:t>
            </a:r>
            <a:r>
              <a:rPr lang="zh-CN" altLang="en-US" dirty="0"/>
              <a:t>年年</a:t>
            </a:r>
            <a:r>
              <a:rPr lang="zh-CN" altLang="en-US" dirty="0" smtClean="0"/>
              <a:t>底发布，</a:t>
            </a:r>
            <a:r>
              <a:rPr lang="en-US" altLang="zh-CN" dirty="0" smtClean="0"/>
              <a:t>2007</a:t>
            </a:r>
            <a:r>
              <a:rPr lang="zh-CN" altLang="en-US" dirty="0"/>
              <a:t>年</a:t>
            </a:r>
            <a:r>
              <a:rPr lang="en-US" altLang="zh-CN" dirty="0"/>
              <a:t>1</a:t>
            </a:r>
            <a:r>
              <a:rPr lang="zh-CN" altLang="en-US" dirty="0"/>
              <a:t>月初开始肆虐网络</a:t>
            </a:r>
            <a:r>
              <a:rPr lang="zh-CN" altLang="en-US" dirty="0" smtClean="0"/>
              <a:t>，主要</a:t>
            </a:r>
            <a:r>
              <a:rPr lang="zh-CN" altLang="en-US" dirty="0"/>
              <a:t>通过</a:t>
            </a:r>
            <a:r>
              <a:rPr lang="zh-CN" altLang="en-US" sz="2000" b="1" u="sng" dirty="0">
                <a:solidFill>
                  <a:srgbClr val="C00000"/>
                </a:solidFill>
              </a:rPr>
              <a:t>下载的档案传染</a:t>
            </a:r>
            <a:r>
              <a:rPr lang="zh-CN" altLang="en-US" dirty="0" smtClean="0"/>
              <a:t>，短短的两个多月，</a:t>
            </a:r>
            <a:r>
              <a:rPr lang="zh-CN" altLang="en-US" dirty="0"/>
              <a:t>该病毒不断入侵个人电脑，给上百万个人用户、网吧及企业局域网用户带来无法估量的损失，被</a:t>
            </a:r>
            <a:r>
              <a:rPr lang="en-US" altLang="zh-CN" dirty="0"/>
              <a:t>《2006</a:t>
            </a:r>
            <a:r>
              <a:rPr lang="zh-CN" altLang="en-US" dirty="0"/>
              <a:t>年度中国大陆地区电脑病毒疫情和互联网安全报告</a:t>
            </a:r>
            <a:r>
              <a:rPr lang="en-US" altLang="zh-CN" dirty="0"/>
              <a:t>》</a:t>
            </a:r>
            <a:r>
              <a:rPr lang="zh-CN" altLang="en-US" dirty="0"/>
              <a:t>评为“毒王”</a:t>
            </a:r>
            <a:r>
              <a:rPr lang="zh-CN" altLang="en-US" dirty="0" smtClean="0"/>
              <a:t>。</a:t>
            </a:r>
            <a:endParaRPr lang="en-US" altLang="zh-CN" dirty="0" smtClean="0"/>
          </a:p>
          <a:p>
            <a:endParaRPr lang="en-US" altLang="zh-CN" dirty="0"/>
          </a:p>
          <a:p>
            <a:r>
              <a:rPr lang="en-US" altLang="zh-CN" dirty="0" smtClean="0"/>
              <a:t>2007</a:t>
            </a:r>
            <a:r>
              <a:rPr lang="zh-CN" altLang="en-US" dirty="0"/>
              <a:t>年</a:t>
            </a:r>
            <a:r>
              <a:rPr lang="en-US" altLang="zh-CN" dirty="0"/>
              <a:t>9</a:t>
            </a:r>
            <a:r>
              <a:rPr lang="zh-CN" altLang="en-US" dirty="0"/>
              <a:t>月</a:t>
            </a:r>
            <a:r>
              <a:rPr lang="en-US" altLang="zh-CN" dirty="0"/>
              <a:t>24</a:t>
            </a:r>
            <a:r>
              <a:rPr lang="zh-CN" altLang="en-US" dirty="0"/>
              <a:t>日，“熊猫烧香”案一审宣判，主犯李俊被</a:t>
            </a:r>
            <a:r>
              <a:rPr lang="zh-CN" altLang="en-US" sz="2000" b="1" dirty="0">
                <a:solidFill>
                  <a:srgbClr val="C00000"/>
                </a:solidFill>
              </a:rPr>
              <a:t>判刑</a:t>
            </a:r>
            <a:r>
              <a:rPr lang="en-US" altLang="zh-CN" sz="2000" b="1" dirty="0">
                <a:solidFill>
                  <a:srgbClr val="C00000"/>
                </a:solidFill>
              </a:rPr>
              <a:t>4</a:t>
            </a:r>
            <a:r>
              <a:rPr lang="zh-CN" altLang="en-US" sz="2000" b="1" dirty="0">
                <a:solidFill>
                  <a:srgbClr val="C00000"/>
                </a:solidFill>
              </a:rPr>
              <a:t>年</a:t>
            </a:r>
            <a:r>
              <a:rPr lang="zh-CN" altLang="en-US" dirty="0" smtClean="0"/>
              <a:t>。</a:t>
            </a:r>
            <a:endParaRPr lang="zh-CN" altLang="en-US" dirty="0"/>
          </a:p>
        </p:txBody>
      </p:sp>
      <p:pic>
        <p:nvPicPr>
          <p:cNvPr id="8" name="Picture 2" descr="https://i-blog.csdnimg.cn/blog_migrate/8a40f818c16e8ee3a0b7e4481e9f348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5495" y="3030934"/>
            <a:ext cx="2777111" cy="23224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i-blog.csdnimg.cn/blog_migrate/48224260cd54a238d6b7e4fb7caed8e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1579" y="322929"/>
            <a:ext cx="2114668" cy="2261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421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2" y="316532"/>
            <a:ext cx="4614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网络安全攻防</a:t>
            </a:r>
            <a:endParaRPr lang="zh-CN" altLang="en-US" dirty="0">
              <a:solidFill>
                <a:schemeClr val="bg1"/>
              </a:solidFill>
              <a:latin typeface="华文细黑" panose="02010600040101010101" pitchFamily="2" charset="-122"/>
              <a:ea typeface="华文细黑" panose="02010600040101010101" pitchFamily="2" charset="-122"/>
            </a:endParaRPr>
          </a:p>
        </p:txBody>
      </p:sp>
      <p:pic>
        <p:nvPicPr>
          <p:cNvPr id="2" name="图片 1"/>
          <p:cNvPicPr>
            <a:picLocks noChangeAspect="1"/>
          </p:cNvPicPr>
          <p:nvPr/>
        </p:nvPicPr>
        <p:blipFill>
          <a:blip r:embed="rId2"/>
          <a:stretch>
            <a:fillRect/>
          </a:stretch>
        </p:blipFill>
        <p:spPr>
          <a:xfrm>
            <a:off x="5008775" y="1820198"/>
            <a:ext cx="3985971" cy="4003659"/>
          </a:xfrm>
          <a:prstGeom prst="rect">
            <a:avLst/>
          </a:prstGeom>
        </p:spPr>
      </p:pic>
      <p:pic>
        <p:nvPicPr>
          <p:cNvPr id="12" name="图片 11"/>
          <p:cNvPicPr>
            <a:picLocks noChangeAspect="1"/>
          </p:cNvPicPr>
          <p:nvPr/>
        </p:nvPicPr>
        <p:blipFill>
          <a:blip r:embed="rId3"/>
          <a:stretch>
            <a:fillRect/>
          </a:stretch>
        </p:blipFill>
        <p:spPr>
          <a:xfrm>
            <a:off x="212801" y="1183384"/>
            <a:ext cx="4290841" cy="5473230"/>
          </a:xfrm>
          <a:prstGeom prst="rect">
            <a:avLst/>
          </a:prstGeom>
        </p:spPr>
      </p:pic>
    </p:spTree>
    <p:extLst>
      <p:ext uri="{BB962C8B-B14F-4D97-AF65-F5344CB8AC3E}">
        <p14:creationId xmlns:p14="http://schemas.microsoft.com/office/powerpoint/2010/main" val="221183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0" y="327644"/>
            <a:ext cx="657444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网络安全攻防</a:t>
            </a:r>
            <a:r>
              <a:rPr lang="en-US" altLang="zh-CN" dirty="0" smtClean="0">
                <a:solidFill>
                  <a:schemeClr val="bg1"/>
                </a:solidFill>
                <a:latin typeface="华文细黑" panose="02010600040101010101" pitchFamily="2" charset="-122"/>
                <a:ea typeface="华文细黑" panose="02010600040101010101" pitchFamily="2" charset="-122"/>
              </a:rPr>
              <a:t>—</a:t>
            </a:r>
            <a:r>
              <a:rPr lang="zh-CN" altLang="en-US" dirty="0">
                <a:solidFill>
                  <a:schemeClr val="bg1"/>
                </a:solidFill>
                <a:latin typeface="华文细黑" panose="02010600040101010101" pitchFamily="2" charset="-122"/>
                <a:ea typeface="华文细黑" panose="02010600040101010101" pitchFamily="2" charset="-122"/>
              </a:rPr>
              <a:t>第一</a:t>
            </a:r>
            <a:r>
              <a:rPr lang="zh-CN" altLang="en-US" dirty="0" smtClean="0">
                <a:solidFill>
                  <a:schemeClr val="bg1"/>
                </a:solidFill>
                <a:latin typeface="华文细黑" panose="02010600040101010101" pitchFamily="2" charset="-122"/>
                <a:ea typeface="华文细黑" panose="02010600040101010101" pitchFamily="2" charset="-122"/>
              </a:rPr>
              <a:t>章 攻击</a:t>
            </a:r>
            <a:r>
              <a:rPr lang="zh-CN" altLang="en-US" dirty="0">
                <a:solidFill>
                  <a:schemeClr val="bg1"/>
                </a:solidFill>
                <a:latin typeface="华文细黑" panose="02010600040101010101" pitchFamily="2" charset="-122"/>
                <a:ea typeface="华文细黑" panose="02010600040101010101" pitchFamily="2" charset="-122"/>
              </a:rPr>
              <a:t>路径及流程</a:t>
            </a:r>
          </a:p>
          <a:p>
            <a:pPr>
              <a:lnSpc>
                <a:spcPct val="100000"/>
              </a:lnSpc>
              <a:spcBef>
                <a:spcPct val="0"/>
              </a:spcBef>
              <a:buNone/>
            </a:pPr>
            <a:endParaRPr lang="zh-CN" altLang="en-US" dirty="0">
              <a:solidFill>
                <a:schemeClr val="bg1"/>
              </a:solidFill>
              <a:latin typeface="华文细黑" panose="02010600040101010101" pitchFamily="2" charset="-122"/>
              <a:ea typeface="华文细黑" panose="02010600040101010101" pitchFamily="2" charset="-122"/>
            </a:endParaRPr>
          </a:p>
        </p:txBody>
      </p:sp>
      <p:sp>
        <p:nvSpPr>
          <p:cNvPr id="4" name="矩形 3"/>
          <p:cNvSpPr/>
          <p:nvPr/>
        </p:nvSpPr>
        <p:spPr>
          <a:xfrm>
            <a:off x="324524" y="1167509"/>
            <a:ext cx="7402285" cy="5816977"/>
          </a:xfrm>
          <a:prstGeom prst="rect">
            <a:avLst/>
          </a:prstGeom>
        </p:spPr>
        <p:txBody>
          <a:bodyPr wrap="square">
            <a:spAutoFit/>
          </a:bodyPr>
          <a:lstStyle/>
          <a:p>
            <a:r>
              <a:rPr lang="zh-CN" altLang="en-US" sz="2400" b="1" dirty="0">
                <a:solidFill>
                  <a:srgbClr val="FF0000"/>
                </a:solidFill>
                <a:latin typeface="华文琥珀" panose="02010800040101010101" pitchFamily="2" charset="-122"/>
                <a:ea typeface="华文琥珀" panose="02010800040101010101" pitchFamily="2" charset="-122"/>
              </a:rPr>
              <a:t>内容：</a:t>
            </a:r>
            <a:r>
              <a:rPr lang="zh-CN" altLang="en-US" sz="2000" dirty="0">
                <a:latin typeface="楷体" panose="02010609060101010101" pitchFamily="49" charset="-122"/>
                <a:ea typeface="楷体" panose="02010609060101010101" pitchFamily="49" charset="-122"/>
              </a:rPr>
              <a:t>概述了网络攻击的基本步骤和路径，从</a:t>
            </a:r>
            <a:r>
              <a:rPr lang="zh-CN" altLang="en-US" sz="2400" b="1" dirty="0">
                <a:solidFill>
                  <a:srgbClr val="FF0000"/>
                </a:solidFill>
                <a:latin typeface="楷体" panose="02010609060101010101" pitchFamily="49" charset="-122"/>
                <a:ea typeface="楷体" panose="02010609060101010101" pitchFamily="49" charset="-122"/>
              </a:rPr>
              <a:t>攻击者的视角</a:t>
            </a:r>
            <a:r>
              <a:rPr lang="zh-CN" altLang="en-US" sz="2000" dirty="0">
                <a:latin typeface="楷体" panose="02010609060101010101" pitchFamily="49" charset="-122"/>
                <a:ea typeface="楷体" panose="02010609060101010101" pitchFamily="49" charset="-122"/>
              </a:rPr>
              <a:t>描述如何逐步渗透目标系统。这包括侦察、入侵、利用漏洞、横向移动、权限提升和痕迹清除等步骤</a:t>
            </a:r>
            <a:r>
              <a:rPr lang="zh-CN" altLang="en-US" sz="2000" dirty="0" smtClean="0">
                <a:latin typeface="楷体" panose="02010609060101010101" pitchFamily="49" charset="-122"/>
                <a:ea typeface="楷体" panose="02010609060101010101" pitchFamily="49" charset="-122"/>
              </a:rPr>
              <a:t>。</a:t>
            </a:r>
            <a:endParaRPr lang="en-US" altLang="zh-CN" sz="2000" dirty="0" smtClean="0">
              <a:latin typeface="楷体" panose="02010609060101010101" pitchFamily="49" charset="-122"/>
              <a:ea typeface="楷体" panose="02010609060101010101" pitchFamily="49" charset="-122"/>
            </a:endParaRPr>
          </a:p>
          <a:p>
            <a:endParaRPr lang="zh-CN" altLang="en-US" sz="2000" dirty="0">
              <a:latin typeface="楷体" panose="02010609060101010101" pitchFamily="49" charset="-122"/>
              <a:ea typeface="楷体" panose="02010609060101010101" pitchFamily="49" charset="-122"/>
            </a:endParaRPr>
          </a:p>
          <a:p>
            <a:r>
              <a:rPr lang="zh-CN" altLang="en-US" sz="2400" b="1" dirty="0">
                <a:solidFill>
                  <a:srgbClr val="FF0000"/>
                </a:solidFill>
                <a:latin typeface="华文琥珀" panose="02010800040101010101" pitchFamily="2" charset="-122"/>
                <a:ea typeface="华文琥珀" panose="02010800040101010101" pitchFamily="2" charset="-122"/>
              </a:rPr>
              <a:t>作用：</a:t>
            </a:r>
            <a:r>
              <a:rPr lang="zh-CN" altLang="en-US" sz="2000" dirty="0">
                <a:latin typeface="楷体" panose="02010609060101010101" pitchFamily="49" charset="-122"/>
                <a:ea typeface="楷体" panose="02010609060101010101" pitchFamily="49" charset="-122"/>
              </a:rPr>
              <a:t>帮助理解攻击的全貌，明确不同阶段的目标。</a:t>
            </a:r>
          </a:p>
          <a:p>
            <a:pPr algn="just">
              <a:spcAft>
                <a:spcPts val="0"/>
              </a:spcAft>
            </a:pPr>
            <a:endPar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zh-CN" sz="2400" b="1" dirty="0">
                <a:solidFill>
                  <a:srgbClr val="FF0000"/>
                </a:solidFill>
                <a:latin typeface="华文琥珀" panose="02010800040101010101" pitchFamily="2" charset="-122"/>
                <a:ea typeface="华文琥珀" panose="02010800040101010101" pitchFamily="2" charset="-122"/>
              </a:rPr>
              <a:t>攻击路径</a:t>
            </a:r>
            <a:r>
              <a:rPr lang="zh-CN" altLang="en-US" sz="2400" b="1" dirty="0">
                <a:solidFill>
                  <a:srgbClr val="FF0000"/>
                </a:solidFill>
                <a:latin typeface="华文琥珀" panose="02010800040101010101" pitchFamily="2" charset="-122"/>
                <a:ea typeface="华文琥珀" panose="02010800040101010101" pitchFamily="2" charset="-122"/>
              </a:rPr>
              <a:t>：</a:t>
            </a:r>
            <a:r>
              <a:rPr lang="zh-CN" altLang="zh-CN" sz="2000" kern="100" dirty="0" smtClean="0">
                <a:latin typeface="楷体" panose="02010609060101010101" pitchFamily="49" charset="-122"/>
                <a:ea typeface="楷体" panose="02010609060101010101" pitchFamily="49" charset="-122"/>
                <a:cs typeface="Times New Roman" panose="02020603050405020304" pitchFamily="18" charset="0"/>
              </a:rPr>
              <a:t>互联网</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Web</a:t>
            </a: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应用系统</a:t>
            </a:r>
            <a:r>
              <a:rPr lang="zh-CN" altLang="zh-CN" sz="2000" kern="100" dirty="0" smtClean="0">
                <a:latin typeface="楷体" panose="02010609060101010101" pitchFamily="49" charset="-122"/>
                <a:ea typeface="楷体" panose="02010609060101010101" pitchFamily="49" charset="-122"/>
                <a:cs typeface="Times New Roman" panose="02020603050405020304" pitchFamily="18" charset="0"/>
              </a:rPr>
              <a:t>攻击</a:t>
            </a:r>
            <a:r>
              <a:rPr lang="zh-CN" altLang="en-US" sz="2000" kern="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（比如浏览器、网页、超链接）</a:t>
            </a:r>
            <a:r>
              <a:rPr lang="zh-CN" altLang="zh-CN" sz="2000" kern="100" dirty="0" smtClean="0">
                <a:latin typeface="楷体" panose="02010609060101010101" pitchFamily="49" charset="-122"/>
                <a:ea typeface="楷体" panose="02010609060101010101" pitchFamily="49" charset="-122"/>
                <a:cs typeface="Times New Roman" panose="02020603050405020304" pitchFamily="18" charset="0"/>
              </a:rPr>
              <a:t>、</a:t>
            </a: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互联网旁站攻击、互联网系统与服务</a:t>
            </a:r>
            <a:r>
              <a:rPr lang="zh-CN" altLang="zh-CN" sz="2000" kern="100" dirty="0" smtClean="0">
                <a:latin typeface="楷体" panose="02010609060101010101" pitchFamily="49" charset="-122"/>
                <a:ea typeface="楷体" panose="02010609060101010101" pitchFamily="49" charset="-122"/>
                <a:cs typeface="Times New Roman" panose="02020603050405020304" pitchFamily="18" charset="0"/>
              </a:rPr>
              <a:t>攻击</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（网站、数据库、云服务</a:t>
            </a:r>
            <a:r>
              <a:rPr lang="zh-CN" altLang="en-US" sz="2000" kern="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、电子邮件</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服务）</a:t>
            </a:r>
            <a:r>
              <a:rPr lang="zh-CN" altLang="zh-CN" sz="2000" kern="100" dirty="0" smtClean="0">
                <a:latin typeface="楷体" panose="02010609060101010101" pitchFamily="49" charset="-122"/>
                <a:ea typeface="楷体" panose="02010609060101010101" pitchFamily="49" charset="-122"/>
                <a:cs typeface="Times New Roman" panose="02020603050405020304" pitchFamily="18" charset="0"/>
              </a:rPr>
              <a:t>、</a:t>
            </a: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移动</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App</a:t>
            </a: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应用攻击、社会工程学</a:t>
            </a:r>
            <a:r>
              <a:rPr lang="zh-CN" altLang="zh-CN" sz="2000" kern="100" dirty="0" smtClean="0">
                <a:latin typeface="楷体" panose="02010609060101010101" pitchFamily="49" charset="-122"/>
                <a:ea typeface="楷体" panose="02010609060101010101" pitchFamily="49" charset="-122"/>
                <a:cs typeface="Times New Roman" panose="02020603050405020304" pitchFamily="18" charset="0"/>
              </a:rPr>
              <a:t>攻击</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（利用人类的信任、好奇心、恐惧或紧迫感，影响目标的决策。）</a:t>
            </a:r>
            <a:r>
              <a:rPr lang="zh-CN" altLang="zh-CN" sz="2000" kern="100" dirty="0" smtClean="0">
                <a:latin typeface="楷体" panose="02010609060101010101" pitchFamily="49" charset="-122"/>
                <a:ea typeface="楷体" panose="02010609060101010101" pitchFamily="49" charset="-122"/>
                <a:cs typeface="Times New Roman" panose="02020603050405020304" pitchFamily="18" charset="0"/>
              </a:rPr>
              <a:t>、</a:t>
            </a: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近源攻击和供应链攻击等</a:t>
            </a:r>
            <a:r>
              <a:rPr lang="zh-CN" altLang="zh-CN" sz="2000"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zh-CN" sz="2400" b="1" dirty="0">
                <a:solidFill>
                  <a:srgbClr val="FF0000"/>
                </a:solidFill>
                <a:latin typeface="华文琥珀" panose="02010800040101010101" pitchFamily="2" charset="-122"/>
                <a:ea typeface="华文琥珀" panose="02010800040101010101" pitchFamily="2" charset="-122"/>
              </a:rPr>
              <a:t>攻击流程</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一般分为四个阶段</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endParaRPr>
          </a:p>
          <a:p>
            <a:pPr marL="800100" lvl="1" indent="-342900" algn="just">
              <a:buFont typeface="Wingdings" panose="05000000000000000000" pitchFamily="2" charset="2"/>
              <a:buChar char="Ø"/>
            </a:pPr>
            <a:r>
              <a:rPr lang="zh-CN" altLang="zh-CN" sz="2400" kern="100" dirty="0" smtClean="0">
                <a:latin typeface="楷体" panose="02010609060101010101" pitchFamily="49" charset="-122"/>
                <a:ea typeface="楷体" panose="02010609060101010101" pitchFamily="49" charset="-122"/>
                <a:cs typeface="Times New Roman" panose="02020603050405020304" pitchFamily="18" charset="0"/>
              </a:rPr>
              <a:t>信息收集阶段</a:t>
            </a:r>
            <a:endParaRPr lang="en-US" altLang="zh-CN" sz="2400" kern="100" dirty="0" smtClean="0">
              <a:latin typeface="楷体" panose="02010609060101010101" pitchFamily="49" charset="-122"/>
              <a:ea typeface="楷体" panose="02010609060101010101" pitchFamily="49" charset="-122"/>
              <a:cs typeface="Times New Roman" panose="02020603050405020304" pitchFamily="18" charset="0"/>
            </a:endParaRPr>
          </a:p>
          <a:p>
            <a:pPr marL="800100" lvl="1" indent="-342900" algn="just">
              <a:buFont typeface="Wingdings" panose="05000000000000000000" pitchFamily="2" charset="2"/>
              <a:buChar char="Ø"/>
            </a:pPr>
            <a:r>
              <a:rPr lang="zh-CN" altLang="zh-CN" sz="2400" kern="100" dirty="0" smtClean="0">
                <a:latin typeface="楷体" panose="02010609060101010101" pitchFamily="49" charset="-122"/>
                <a:ea typeface="楷体" panose="02010609060101010101" pitchFamily="49" charset="-122"/>
                <a:cs typeface="Times New Roman" panose="02020603050405020304" pitchFamily="18" charset="0"/>
              </a:rPr>
              <a:t>漏洞分析阶段</a:t>
            </a:r>
            <a:endParaRPr lang="en-US" altLang="zh-CN" sz="2400" kern="100" dirty="0" smtClean="0">
              <a:latin typeface="楷体" panose="02010609060101010101" pitchFamily="49" charset="-122"/>
              <a:ea typeface="楷体" panose="02010609060101010101" pitchFamily="49" charset="-122"/>
              <a:cs typeface="Times New Roman" panose="02020603050405020304" pitchFamily="18" charset="0"/>
            </a:endParaRPr>
          </a:p>
          <a:p>
            <a:pPr marL="800100" lvl="1" indent="-342900" algn="just">
              <a:buFont typeface="Wingdings" panose="05000000000000000000" pitchFamily="2" charset="2"/>
              <a:buChar char="Ø"/>
            </a:pPr>
            <a:r>
              <a:rPr lang="zh-CN" altLang="zh-CN" sz="2400" kern="100" dirty="0" smtClean="0">
                <a:latin typeface="楷体" panose="02010609060101010101" pitchFamily="49" charset="-122"/>
                <a:ea typeface="楷体" panose="02010609060101010101" pitchFamily="49" charset="-122"/>
                <a:cs typeface="Times New Roman" panose="02020603050405020304" pitchFamily="18" charset="0"/>
              </a:rPr>
              <a:t>攻击阶段</a:t>
            </a:r>
            <a:endParaRPr lang="en-US" altLang="zh-CN" sz="2400" kern="100" dirty="0" smtClean="0">
              <a:latin typeface="楷体" panose="02010609060101010101" pitchFamily="49" charset="-122"/>
              <a:ea typeface="楷体" panose="02010609060101010101" pitchFamily="49" charset="-122"/>
              <a:cs typeface="Times New Roman" panose="02020603050405020304" pitchFamily="18" charset="0"/>
            </a:endParaRPr>
          </a:p>
          <a:p>
            <a:pPr marL="800100" lvl="1" indent="-342900" algn="just">
              <a:buFont typeface="Wingdings" panose="05000000000000000000" pitchFamily="2" charset="2"/>
              <a:buChar char="Ø"/>
            </a:pPr>
            <a:r>
              <a:rPr lang="zh-CN" altLang="zh-CN" sz="2400" kern="100" dirty="0" smtClean="0">
                <a:latin typeface="楷体" panose="02010609060101010101" pitchFamily="49" charset="-122"/>
                <a:ea typeface="楷体" panose="02010609060101010101" pitchFamily="49" charset="-122"/>
                <a:cs typeface="Times New Roman" panose="02020603050405020304" pitchFamily="18" charset="0"/>
              </a:rPr>
              <a:t>后</a:t>
            </a:r>
            <a:r>
              <a:rPr lang="zh-CN" altLang="zh-CN" sz="2400" kern="100" dirty="0">
                <a:latin typeface="楷体" panose="02010609060101010101" pitchFamily="49" charset="-122"/>
                <a:ea typeface="楷体" panose="02010609060101010101" pitchFamily="49" charset="-122"/>
                <a:cs typeface="Times New Roman" panose="02020603050405020304" pitchFamily="18" charset="0"/>
              </a:rPr>
              <a:t>渗透</a:t>
            </a:r>
            <a:r>
              <a:rPr lang="zh-CN" altLang="zh-CN" sz="2400" kern="100" dirty="0" smtClean="0">
                <a:latin typeface="楷体" panose="02010609060101010101" pitchFamily="49" charset="-122"/>
                <a:ea typeface="楷体" panose="02010609060101010101" pitchFamily="49" charset="-122"/>
                <a:cs typeface="Times New Roman" panose="02020603050405020304" pitchFamily="18" charset="0"/>
              </a:rPr>
              <a:t>阶段</a:t>
            </a:r>
            <a:endParaRPr lang="zh-CN" altLang="zh-CN" sz="24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8666375" y="1211316"/>
            <a:ext cx="3362807" cy="3377730"/>
          </a:xfrm>
          <a:prstGeom prst="rect">
            <a:avLst/>
          </a:prstGeom>
        </p:spPr>
      </p:pic>
    </p:spTree>
    <p:extLst>
      <p:ext uri="{BB962C8B-B14F-4D97-AF65-F5344CB8AC3E}">
        <p14:creationId xmlns:p14="http://schemas.microsoft.com/office/powerpoint/2010/main" val="3161752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0" y="327644"/>
            <a:ext cx="61662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网络安全攻防</a:t>
            </a:r>
            <a:r>
              <a:rPr lang="en-US" altLang="zh-CN" dirty="0" smtClean="0">
                <a:solidFill>
                  <a:schemeClr val="bg1"/>
                </a:solidFill>
                <a:latin typeface="华文细黑" panose="02010600040101010101" pitchFamily="2" charset="-122"/>
                <a:ea typeface="华文细黑" panose="02010600040101010101" pitchFamily="2" charset="-122"/>
              </a:rPr>
              <a:t>—</a:t>
            </a:r>
            <a:r>
              <a:rPr lang="zh-CN" altLang="en-US" dirty="0">
                <a:solidFill>
                  <a:schemeClr val="bg1"/>
                </a:solidFill>
                <a:latin typeface="华文细黑" panose="02010600040101010101" pitchFamily="2" charset="-122"/>
                <a:ea typeface="华文细黑" panose="02010600040101010101" pitchFamily="2" charset="-122"/>
              </a:rPr>
              <a:t>第</a:t>
            </a:r>
            <a:r>
              <a:rPr lang="en-US" altLang="zh-CN" dirty="0">
                <a:solidFill>
                  <a:schemeClr val="bg1"/>
                </a:solidFill>
                <a:latin typeface="华文细黑" panose="02010600040101010101" pitchFamily="2" charset="-122"/>
                <a:ea typeface="华文细黑" panose="02010600040101010101" pitchFamily="2" charset="-122"/>
              </a:rPr>
              <a:t>2</a:t>
            </a:r>
            <a:r>
              <a:rPr lang="zh-CN" altLang="en-US" dirty="0">
                <a:solidFill>
                  <a:schemeClr val="bg1"/>
                </a:solidFill>
                <a:latin typeface="华文细黑" panose="02010600040101010101" pitchFamily="2" charset="-122"/>
                <a:ea typeface="华文细黑" panose="02010600040101010101" pitchFamily="2" charset="-122"/>
              </a:rPr>
              <a:t>章　信息收集</a:t>
            </a:r>
          </a:p>
        </p:txBody>
      </p:sp>
      <p:sp>
        <p:nvSpPr>
          <p:cNvPr id="2" name="矩形 1"/>
          <p:cNvSpPr/>
          <p:nvPr/>
        </p:nvSpPr>
        <p:spPr>
          <a:xfrm>
            <a:off x="293913" y="1522550"/>
            <a:ext cx="7228115" cy="2677656"/>
          </a:xfrm>
          <a:prstGeom prst="rect">
            <a:avLst/>
          </a:prstGeom>
        </p:spPr>
        <p:txBody>
          <a:bodyPr wrap="square">
            <a:spAutoFit/>
          </a:bodyPr>
          <a:lstStyle/>
          <a:p>
            <a:pPr algn="just">
              <a:spcAft>
                <a:spcPts val="0"/>
              </a:spcAft>
            </a:pPr>
            <a:r>
              <a:rPr lang="zh-CN" altLang="en-US" sz="2400" b="1" dirty="0">
                <a:solidFill>
                  <a:srgbClr val="FF0000"/>
                </a:solidFill>
                <a:latin typeface="华文琥珀" panose="02010800040101010101" pitchFamily="2" charset="-122"/>
                <a:ea typeface="华文琥珀" panose="02010800040101010101" pitchFamily="2" charset="-122"/>
              </a:rPr>
              <a:t>内容：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讲解如何收集目标的网络信息，如</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域名</a:t>
            </a:r>
            <a:r>
              <a:rPr lang="en-US" altLang="zh-CN" sz="2000" kern="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域名是互联网上用于识别和定位计算机或网络资源的唯一标识符</a:t>
            </a:r>
            <a:r>
              <a:rPr lang="zh-CN" altLang="en-US" sz="2000" kern="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www.baidu.com)</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IP</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地址</a:t>
            </a:r>
            <a:r>
              <a:rPr lang="en-US" altLang="zh-CN" sz="2000" kern="100"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(192.168.1.1)</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开放端口、操作系统版本等。常用的工具包括</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Nmap</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Whois</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Shodan</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等。</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400" b="1" dirty="0">
                <a:solidFill>
                  <a:srgbClr val="FF0000"/>
                </a:solidFill>
                <a:latin typeface="华文琥珀" panose="02010800040101010101" pitchFamily="2" charset="-122"/>
                <a:ea typeface="华文琥珀" panose="02010800040101010101" pitchFamily="2" charset="-122"/>
              </a:rPr>
              <a:t>作用：</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为攻击制定策略提供基础信息，是</a:t>
            </a:r>
            <a:r>
              <a:rPr lang="zh-CN" altLang="en-US"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渗透测试的起点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zh-CN" sz="2000" kern="100" dirty="0">
                <a:latin typeface="楷体" panose="02010609060101010101" pitchFamily="49" charset="-122"/>
                <a:ea typeface="楷体" panose="02010609060101010101" pitchFamily="49" charset="-122"/>
                <a:cs typeface="Times New Roman" panose="02020603050405020304" pitchFamily="18" charset="0"/>
              </a:rPr>
              <a:t>在网络攻防的过程中，信息收集是非常重要的一</a:t>
            </a:r>
            <a:r>
              <a:rPr lang="zh-CN" altLang="zh-CN" sz="2000" kern="100" dirty="0" smtClean="0">
                <a:latin typeface="楷体" panose="02010609060101010101" pitchFamily="49" charset="-122"/>
                <a:ea typeface="楷体" panose="02010609060101010101" pitchFamily="49" charset="-122"/>
                <a:cs typeface="Times New Roman" panose="02020603050405020304" pitchFamily="18" charset="0"/>
              </a:rPr>
              <a:t>步</a:t>
            </a:r>
            <a:endParaRPr lang="zh-CN"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8660932" y="2294444"/>
            <a:ext cx="3362807" cy="3377730"/>
          </a:xfrm>
          <a:prstGeom prst="rect">
            <a:avLst/>
          </a:prstGeom>
        </p:spPr>
      </p:pic>
    </p:spTree>
    <p:extLst>
      <p:ext uri="{BB962C8B-B14F-4D97-AF65-F5344CB8AC3E}">
        <p14:creationId xmlns:p14="http://schemas.microsoft.com/office/powerpoint/2010/main" val="13136928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0" y="327644"/>
            <a:ext cx="61662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网络安全攻防</a:t>
            </a:r>
            <a:r>
              <a:rPr lang="en-US" altLang="zh-CN" dirty="0" smtClean="0">
                <a:solidFill>
                  <a:schemeClr val="bg1"/>
                </a:solidFill>
                <a:latin typeface="华文细黑" panose="02010600040101010101" pitchFamily="2" charset="-122"/>
                <a:ea typeface="华文细黑" panose="02010600040101010101" pitchFamily="2" charset="-122"/>
              </a:rPr>
              <a:t>—</a:t>
            </a:r>
            <a:r>
              <a:rPr lang="zh-CN" altLang="en-US" dirty="0">
                <a:solidFill>
                  <a:schemeClr val="bg1"/>
                </a:solidFill>
                <a:latin typeface="华文细黑" panose="02010600040101010101" pitchFamily="2" charset="-122"/>
                <a:ea typeface="华文细黑" panose="02010600040101010101" pitchFamily="2" charset="-122"/>
              </a:rPr>
              <a:t>第</a:t>
            </a:r>
            <a:r>
              <a:rPr lang="en-US" altLang="zh-CN" dirty="0">
                <a:solidFill>
                  <a:schemeClr val="bg1"/>
                </a:solidFill>
                <a:latin typeface="华文细黑" panose="02010600040101010101" pitchFamily="2" charset="-122"/>
                <a:ea typeface="华文细黑" panose="02010600040101010101" pitchFamily="2" charset="-122"/>
              </a:rPr>
              <a:t>3</a:t>
            </a:r>
            <a:r>
              <a:rPr lang="zh-CN" altLang="en-US" dirty="0">
                <a:solidFill>
                  <a:schemeClr val="bg1"/>
                </a:solidFill>
                <a:latin typeface="华文细黑" panose="02010600040101010101" pitchFamily="2" charset="-122"/>
                <a:ea typeface="华文细黑" panose="02010600040101010101" pitchFamily="2" charset="-122"/>
              </a:rPr>
              <a:t>章　漏洞分析</a:t>
            </a:r>
          </a:p>
        </p:txBody>
      </p:sp>
      <p:sp>
        <p:nvSpPr>
          <p:cNvPr id="2" name="矩形 1"/>
          <p:cNvSpPr/>
          <p:nvPr/>
        </p:nvSpPr>
        <p:spPr>
          <a:xfrm>
            <a:off x="293914" y="1522550"/>
            <a:ext cx="8365672" cy="2954655"/>
          </a:xfrm>
          <a:prstGeom prst="rect">
            <a:avLst/>
          </a:prstGeom>
        </p:spPr>
        <p:txBody>
          <a:bodyPr wrap="square">
            <a:spAutoFit/>
          </a:bodyPr>
          <a:lstStyle/>
          <a:p>
            <a:pPr algn="just">
              <a:spcAft>
                <a:spcPts val="0"/>
              </a:spcAft>
            </a:pPr>
            <a:r>
              <a:rPr lang="zh-CN" altLang="en-US" sz="2400" b="1" dirty="0">
                <a:solidFill>
                  <a:srgbClr val="FF0000"/>
                </a:solidFill>
                <a:latin typeface="华文琥珀" panose="02010800040101010101" pitchFamily="2" charset="-122"/>
                <a:ea typeface="华文琥珀" panose="02010800040101010101" pitchFamily="2" charset="-122"/>
              </a:rPr>
              <a:t>内容：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针对收集到的信息，分析目标系统存在的漏洞。包括使用漏洞扫描器（如</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Nessus</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）和手动分析潜在的弱点</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400" b="1" dirty="0" smtClean="0">
                <a:solidFill>
                  <a:srgbClr val="FF0000"/>
                </a:solidFill>
                <a:latin typeface="华文琥珀" panose="02010800040101010101" pitchFamily="2" charset="-122"/>
                <a:ea typeface="华文琥珀" panose="02010800040101010101" pitchFamily="2" charset="-122"/>
              </a:rPr>
              <a:t>作用</a:t>
            </a:r>
            <a:r>
              <a:rPr lang="zh-CN" altLang="en-US" sz="2400" b="1" dirty="0">
                <a:solidFill>
                  <a:srgbClr val="FF0000"/>
                </a:solidFill>
                <a:latin typeface="华文琥珀" panose="02010800040101010101" pitchFamily="2" charset="-122"/>
                <a:ea typeface="华文琥珀" panose="02010800040101010101" pitchFamily="2" charset="-122"/>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确定可以利用的安全漏洞，进而制定攻击计划。</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本章主要讲解了通过</a:t>
            </a:r>
            <a:r>
              <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rPr>
              <a:t>Google hacking</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Exploit Database</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Shodan</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和</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CVE/CNVD/CNNVD</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进行在线的漏洞查找及分析研究，然后讲解了如何利用</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Web</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漏洞扫描、系统漏洞扫描和弱口令扫描进行常见漏洞的发现。</a:t>
            </a:r>
            <a:endParaRPr lang="en-US" altLang="zh-CN" kern="100" dirty="0">
              <a:latin typeface="等线" panose="02010600030101010101" pitchFamily="2" charset="-122"/>
              <a:ea typeface="楷体" panose="02010609060101010101" pitchFamily="49" charset="-122"/>
              <a:cs typeface="Times New Roman" panose="02020603050405020304" pitchFamily="18" charset="0"/>
            </a:endParaRPr>
          </a:p>
          <a:p>
            <a:pPr algn="just">
              <a:spcAft>
                <a:spcPts val="0"/>
              </a:spcAft>
            </a:pPr>
            <a:endParaRPr lang="zh-CN" altLang="zh-CN" kern="100" dirty="0">
              <a:latin typeface="等线" panose="02010600030101010101" pitchFamily="2" charset="-122"/>
              <a:cs typeface="Times New Roman" panose="02020603050405020304" pitchFamily="18" charset="0"/>
            </a:endParaRPr>
          </a:p>
        </p:txBody>
      </p:sp>
      <p:pic>
        <p:nvPicPr>
          <p:cNvPr id="12" name="图片 11"/>
          <p:cNvPicPr>
            <a:picLocks noChangeAspect="1"/>
          </p:cNvPicPr>
          <p:nvPr/>
        </p:nvPicPr>
        <p:blipFill>
          <a:blip r:embed="rId3"/>
          <a:stretch>
            <a:fillRect/>
          </a:stretch>
        </p:blipFill>
        <p:spPr>
          <a:xfrm>
            <a:off x="8742575" y="2160902"/>
            <a:ext cx="3362807" cy="3377730"/>
          </a:xfrm>
          <a:prstGeom prst="rect">
            <a:avLst/>
          </a:prstGeom>
        </p:spPr>
      </p:pic>
    </p:spTree>
    <p:extLst>
      <p:ext uri="{BB962C8B-B14F-4D97-AF65-F5344CB8AC3E}">
        <p14:creationId xmlns:p14="http://schemas.microsoft.com/office/powerpoint/2010/main" val="26374794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0" y="327644"/>
            <a:ext cx="67431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网络安全攻防</a:t>
            </a:r>
            <a:r>
              <a:rPr lang="en-US" altLang="zh-CN" dirty="0" smtClean="0">
                <a:solidFill>
                  <a:schemeClr val="bg1"/>
                </a:solidFill>
                <a:latin typeface="华文细黑" panose="02010600040101010101" pitchFamily="2" charset="-122"/>
                <a:ea typeface="华文细黑" panose="02010600040101010101" pitchFamily="2" charset="-122"/>
              </a:rPr>
              <a:t>—</a:t>
            </a:r>
            <a:r>
              <a:rPr lang="zh-CN" altLang="en-US" dirty="0">
                <a:solidFill>
                  <a:schemeClr val="bg1"/>
                </a:solidFill>
                <a:latin typeface="华文细黑" panose="02010600040101010101" pitchFamily="2" charset="-122"/>
                <a:ea typeface="华文细黑" panose="02010600040101010101" pitchFamily="2" charset="-122"/>
              </a:rPr>
              <a:t>第</a:t>
            </a:r>
            <a:r>
              <a:rPr lang="en-US" altLang="zh-CN" dirty="0">
                <a:solidFill>
                  <a:schemeClr val="bg1"/>
                </a:solidFill>
                <a:latin typeface="华文细黑" panose="02010600040101010101" pitchFamily="2" charset="-122"/>
                <a:ea typeface="华文细黑" panose="02010600040101010101" pitchFamily="2" charset="-122"/>
              </a:rPr>
              <a:t>4</a:t>
            </a:r>
            <a:r>
              <a:rPr lang="zh-CN" altLang="en-US" dirty="0">
                <a:solidFill>
                  <a:schemeClr val="bg1"/>
                </a:solidFill>
                <a:latin typeface="华文细黑" panose="02010600040101010101" pitchFamily="2" charset="-122"/>
                <a:ea typeface="华文细黑" panose="02010600040101010101" pitchFamily="2" charset="-122"/>
              </a:rPr>
              <a:t>章　</a:t>
            </a:r>
            <a:r>
              <a:rPr lang="en-US" altLang="zh-CN" dirty="0">
                <a:solidFill>
                  <a:schemeClr val="bg1"/>
                </a:solidFill>
                <a:latin typeface="华文细黑" panose="02010600040101010101" pitchFamily="2" charset="-122"/>
                <a:ea typeface="华文细黑" panose="02010600040101010101" pitchFamily="2" charset="-122"/>
              </a:rPr>
              <a:t>Web</a:t>
            </a:r>
            <a:r>
              <a:rPr lang="zh-CN" altLang="en-US" dirty="0">
                <a:solidFill>
                  <a:schemeClr val="bg1"/>
                </a:solidFill>
                <a:latin typeface="华文细黑" panose="02010600040101010101" pitchFamily="2" charset="-122"/>
                <a:ea typeface="华文细黑" panose="02010600040101010101" pitchFamily="2" charset="-122"/>
              </a:rPr>
              <a:t>渗透测试</a:t>
            </a:r>
          </a:p>
        </p:txBody>
      </p:sp>
      <p:sp>
        <p:nvSpPr>
          <p:cNvPr id="2" name="矩形 1"/>
          <p:cNvSpPr/>
          <p:nvPr/>
        </p:nvSpPr>
        <p:spPr>
          <a:xfrm>
            <a:off x="293914" y="1522550"/>
            <a:ext cx="8343900" cy="2677656"/>
          </a:xfrm>
          <a:prstGeom prst="rect">
            <a:avLst/>
          </a:prstGeom>
        </p:spPr>
        <p:txBody>
          <a:bodyPr wrap="square">
            <a:spAutoFit/>
          </a:bodyPr>
          <a:lstStyle/>
          <a:p>
            <a:pPr algn="just">
              <a:spcAft>
                <a:spcPts val="0"/>
              </a:spcAft>
            </a:pPr>
            <a:r>
              <a:rPr lang="zh-CN" altLang="en-US" sz="2400" b="1" dirty="0">
                <a:solidFill>
                  <a:srgbClr val="FF0000"/>
                </a:solidFill>
                <a:latin typeface="华文琥珀" panose="02010800040101010101" pitchFamily="2" charset="-122"/>
                <a:ea typeface="华文琥珀" panose="02010800040101010101" pitchFamily="2" charset="-122"/>
              </a:rPr>
              <a:t>内容：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集中讲解如何针对</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Web</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应用进行渗透测试，重点关注常见的</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Web</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漏洞，如</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SQL</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注入、跨站脚本（</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XSS</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）、文件上传漏洞等</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400" b="1" dirty="0" smtClean="0">
                <a:solidFill>
                  <a:srgbClr val="FF0000"/>
                </a:solidFill>
                <a:latin typeface="华文琥珀" panose="02010800040101010101" pitchFamily="2" charset="-122"/>
                <a:ea typeface="华文琥珀" panose="02010800040101010101" pitchFamily="2" charset="-122"/>
              </a:rPr>
              <a:t>作用</a:t>
            </a:r>
            <a:r>
              <a:rPr lang="zh-CN" altLang="en-US" sz="2400" b="1" dirty="0">
                <a:solidFill>
                  <a:srgbClr val="FF0000"/>
                </a:solidFill>
                <a:latin typeface="华文琥珀" panose="02010800040101010101" pitchFamily="2" charset="-122"/>
                <a:ea typeface="华文琥珀" panose="02010800040101010101" pitchFamily="2" charset="-122"/>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评估和挖掘</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Web</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应用的安全性，找到潜在的入侵点。</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本章涉及的内容既有常见高危的</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Web TOP 10</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漏洞，如：注入漏洞、文件上传漏洞、文件包含漏洞、命令执行漏洞、跨站脚本（</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XSS</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）漏洞、反序列化漏洞、</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SSRF</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漏洞等，又包含框架漏洞、</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CMS</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漏洞、绕过</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Web</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防火墙等</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endParaRPr lang="zh-CN"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8742575" y="2147487"/>
            <a:ext cx="3362807" cy="3377730"/>
          </a:xfrm>
          <a:prstGeom prst="rect">
            <a:avLst/>
          </a:prstGeom>
        </p:spPr>
      </p:pic>
    </p:spTree>
    <p:extLst>
      <p:ext uri="{BB962C8B-B14F-4D97-AF65-F5344CB8AC3E}">
        <p14:creationId xmlns:p14="http://schemas.microsoft.com/office/powerpoint/2010/main" val="26940324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0" y="327644"/>
            <a:ext cx="61662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网络安全攻防</a:t>
            </a:r>
            <a:r>
              <a:rPr lang="en-US" altLang="zh-CN" dirty="0" smtClean="0">
                <a:solidFill>
                  <a:schemeClr val="bg1"/>
                </a:solidFill>
                <a:latin typeface="华文细黑" panose="02010600040101010101" pitchFamily="2" charset="-122"/>
                <a:ea typeface="华文细黑" panose="02010600040101010101" pitchFamily="2" charset="-122"/>
              </a:rPr>
              <a:t>—</a:t>
            </a:r>
            <a:r>
              <a:rPr lang="zh-CN" altLang="en-US" dirty="0">
                <a:solidFill>
                  <a:schemeClr val="bg1"/>
                </a:solidFill>
                <a:latin typeface="华文细黑" panose="02010600040101010101" pitchFamily="2" charset="-122"/>
                <a:ea typeface="华文细黑" panose="02010600040101010101" pitchFamily="2" charset="-122"/>
              </a:rPr>
              <a:t>第</a:t>
            </a:r>
            <a:r>
              <a:rPr lang="en-US" altLang="zh-CN" dirty="0">
                <a:solidFill>
                  <a:schemeClr val="bg1"/>
                </a:solidFill>
                <a:latin typeface="华文细黑" panose="02010600040101010101" pitchFamily="2" charset="-122"/>
                <a:ea typeface="华文细黑" panose="02010600040101010101" pitchFamily="2" charset="-122"/>
              </a:rPr>
              <a:t>5</a:t>
            </a:r>
            <a:r>
              <a:rPr lang="zh-CN" altLang="en-US" dirty="0">
                <a:solidFill>
                  <a:schemeClr val="bg1"/>
                </a:solidFill>
                <a:latin typeface="华文细黑" panose="02010600040101010101" pitchFamily="2" charset="-122"/>
                <a:ea typeface="华文细黑" panose="02010600040101010101" pitchFamily="2" charset="-122"/>
              </a:rPr>
              <a:t>章　权限提升</a:t>
            </a:r>
          </a:p>
        </p:txBody>
      </p:sp>
      <p:sp>
        <p:nvSpPr>
          <p:cNvPr id="2" name="矩形 1"/>
          <p:cNvSpPr/>
          <p:nvPr/>
        </p:nvSpPr>
        <p:spPr>
          <a:xfrm>
            <a:off x="293914" y="1522550"/>
            <a:ext cx="7266214" cy="3293209"/>
          </a:xfrm>
          <a:prstGeom prst="rect">
            <a:avLst/>
          </a:prstGeom>
        </p:spPr>
        <p:txBody>
          <a:bodyPr wrap="square">
            <a:spAutoFit/>
          </a:bodyPr>
          <a:lstStyle/>
          <a:p>
            <a:pPr algn="just">
              <a:spcAft>
                <a:spcPts val="0"/>
              </a:spcAft>
            </a:pPr>
            <a:r>
              <a:rPr lang="zh-CN" altLang="en-US" sz="2400" b="1" dirty="0">
                <a:solidFill>
                  <a:srgbClr val="FF0000"/>
                </a:solidFill>
                <a:latin typeface="华文琥珀" panose="02010800040101010101" pitchFamily="2" charset="-122"/>
                <a:ea typeface="华文琥珀" panose="02010800040101010101" pitchFamily="2" charset="-122"/>
              </a:rPr>
              <a:t>内容：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在获得初步访问权限后，进一步提升权限以获得更高的系统控制权。可能涉及利用系统配置错误、软件漏洞等</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400" b="1" dirty="0" smtClean="0">
                <a:solidFill>
                  <a:srgbClr val="FF0000"/>
                </a:solidFill>
                <a:latin typeface="华文琥珀" panose="02010800040101010101" pitchFamily="2" charset="-122"/>
                <a:ea typeface="华文琥珀" panose="02010800040101010101" pitchFamily="2" charset="-122"/>
              </a:rPr>
              <a:t>作用</a:t>
            </a:r>
            <a:r>
              <a:rPr lang="zh-CN" altLang="en-US" sz="2400" b="1" dirty="0">
                <a:solidFill>
                  <a:srgbClr val="FF0000"/>
                </a:solidFill>
                <a:latin typeface="华文琥珀" panose="02010800040101010101" pitchFamily="2" charset="-122"/>
                <a:ea typeface="华文琥珀" panose="02010800040101010101" pitchFamily="2" charset="-122"/>
              </a:rPr>
              <a:t>：</a:t>
            </a:r>
            <a:r>
              <a:rPr lang="zh-CN" altLang="en-US"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帮助攻击者获得更高的权限</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，从而实现对系统的全面控制。</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本章详细地讲解</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Windows</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操作系统、</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Linux</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操作系统多种不同的提权方式，讲解了如何利用常用的</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SQL Server</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数据库、</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MySQL</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数据库、</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Oracle</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数据库提权，以及如何利用常见的第三方软件（如：</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FTP</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软件、远程管理软件）进行提权。</a:t>
            </a:r>
            <a:endParaRPr lang="zh-CN"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8677261" y="2256345"/>
            <a:ext cx="3362807" cy="3377730"/>
          </a:xfrm>
          <a:prstGeom prst="rect">
            <a:avLst/>
          </a:prstGeom>
        </p:spPr>
      </p:pic>
    </p:spTree>
    <p:extLst>
      <p:ext uri="{BB962C8B-B14F-4D97-AF65-F5344CB8AC3E}">
        <p14:creationId xmlns:p14="http://schemas.microsoft.com/office/powerpoint/2010/main" val="2111375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0" y="327644"/>
            <a:ext cx="61662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网络安全攻防</a:t>
            </a:r>
            <a:r>
              <a:rPr lang="en-US" altLang="zh-CN" dirty="0" smtClean="0">
                <a:solidFill>
                  <a:schemeClr val="bg1"/>
                </a:solidFill>
                <a:latin typeface="华文细黑" panose="02010600040101010101" pitchFamily="2" charset="-122"/>
                <a:ea typeface="华文细黑" panose="02010600040101010101" pitchFamily="2" charset="-122"/>
              </a:rPr>
              <a:t>—</a:t>
            </a:r>
            <a:r>
              <a:rPr lang="zh-CN" altLang="en-US" dirty="0">
                <a:solidFill>
                  <a:schemeClr val="bg1"/>
                </a:solidFill>
                <a:latin typeface="华文细黑" panose="02010600040101010101" pitchFamily="2" charset="-122"/>
                <a:ea typeface="华文细黑" panose="02010600040101010101" pitchFamily="2" charset="-122"/>
              </a:rPr>
              <a:t>第</a:t>
            </a:r>
            <a:r>
              <a:rPr lang="en-US" altLang="zh-CN" dirty="0">
                <a:solidFill>
                  <a:schemeClr val="bg1"/>
                </a:solidFill>
                <a:latin typeface="华文细黑" panose="02010600040101010101" pitchFamily="2" charset="-122"/>
                <a:ea typeface="华文细黑" panose="02010600040101010101" pitchFamily="2" charset="-122"/>
              </a:rPr>
              <a:t>6</a:t>
            </a:r>
            <a:r>
              <a:rPr lang="zh-CN" altLang="en-US" dirty="0">
                <a:solidFill>
                  <a:schemeClr val="bg1"/>
                </a:solidFill>
                <a:latin typeface="华文细黑" panose="02010600040101010101" pitchFamily="2" charset="-122"/>
                <a:ea typeface="华文细黑" panose="02010600040101010101" pitchFamily="2" charset="-122"/>
              </a:rPr>
              <a:t>章　权限维持</a:t>
            </a:r>
          </a:p>
        </p:txBody>
      </p:sp>
      <p:sp>
        <p:nvSpPr>
          <p:cNvPr id="2" name="矩形 1"/>
          <p:cNvSpPr/>
          <p:nvPr/>
        </p:nvSpPr>
        <p:spPr>
          <a:xfrm>
            <a:off x="452018" y="1537372"/>
            <a:ext cx="7266214" cy="4339650"/>
          </a:xfrm>
          <a:prstGeom prst="rect">
            <a:avLst/>
          </a:prstGeom>
        </p:spPr>
        <p:txBody>
          <a:bodyPr wrap="square">
            <a:spAutoFit/>
          </a:bodyPr>
          <a:lstStyle/>
          <a:p>
            <a:pPr algn="just">
              <a:spcAft>
                <a:spcPts val="0"/>
              </a:spcAft>
            </a:pPr>
            <a:r>
              <a:rPr lang="zh-CN" altLang="en-US" sz="2400" b="1" dirty="0">
                <a:solidFill>
                  <a:srgbClr val="FF0000"/>
                </a:solidFill>
                <a:latin typeface="华文琥珀" panose="02010800040101010101" pitchFamily="2" charset="-122"/>
                <a:ea typeface="华文琥珀" panose="02010800040101010101" pitchFamily="2" charset="-122"/>
              </a:rPr>
              <a:t>内容：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描述在获得高权限后，如何维持对目标系统的访问权限，包括设置后门、创建隐蔽账户、使用定期任务等方式</a:t>
            </a:r>
            <a:r>
              <a:rPr lang="zh-CN" altLang="en-US" sz="2400" dirty="0" smtClean="0">
                <a:latin typeface="华文琥珀" panose="02010800040101010101" pitchFamily="2" charset="-122"/>
                <a:ea typeface="华文琥珀" panose="02010800040101010101" pitchFamily="2" charset="-122"/>
              </a:rPr>
              <a:t>。</a:t>
            </a:r>
            <a:endParaRPr lang="en-US" altLang="zh-CN" sz="2400" dirty="0" smtClean="0">
              <a:latin typeface="华文琥珀" panose="02010800040101010101" pitchFamily="2" charset="-122"/>
              <a:ea typeface="华文琥珀" panose="02010800040101010101" pitchFamily="2" charset="-122"/>
            </a:endParaRPr>
          </a:p>
          <a:p>
            <a:pPr algn="just">
              <a:spcAft>
                <a:spcPts val="0"/>
              </a:spcAft>
            </a:pPr>
            <a:endParaRPr lang="en-US" altLang="zh-CN" sz="2400" b="1" dirty="0">
              <a:solidFill>
                <a:srgbClr val="FF0000"/>
              </a:solidFill>
              <a:latin typeface="华文琥珀" panose="02010800040101010101" pitchFamily="2" charset="-122"/>
              <a:ea typeface="华文琥珀" panose="02010800040101010101" pitchFamily="2" charset="-122"/>
            </a:endParaRPr>
          </a:p>
          <a:p>
            <a:pPr algn="just">
              <a:spcAft>
                <a:spcPts val="0"/>
              </a:spcAft>
            </a:pPr>
            <a:r>
              <a:rPr lang="zh-CN" altLang="en-US" sz="2400" b="1" dirty="0" smtClean="0">
                <a:solidFill>
                  <a:srgbClr val="FF0000"/>
                </a:solidFill>
                <a:latin typeface="华文琥珀" panose="02010800040101010101" pitchFamily="2" charset="-122"/>
                <a:ea typeface="华文琥珀" panose="02010800040101010101" pitchFamily="2" charset="-122"/>
              </a:rPr>
              <a:t>作用</a:t>
            </a:r>
            <a:r>
              <a:rPr lang="zh-CN" altLang="en-US" sz="2400" b="1" dirty="0">
                <a:solidFill>
                  <a:srgbClr val="FF0000"/>
                </a:solidFill>
                <a:latin typeface="华文琥珀" panose="02010800040101010101" pitchFamily="2" charset="-122"/>
                <a:ea typeface="华文琥珀" panose="02010800040101010101" pitchFamily="2" charset="-122"/>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确保在系统管理员发现问题后，攻击者仍然可以重新进入系统。</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本章主要讲解</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Windows</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操作系统通过隐藏系统用户、修改注册表、利用辅助功能（如替换粘滞键）、</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WMI</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后门、远程控制、</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Rookit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、进程注入、创建服务、计划任务和启动项等方式进行权限维持。</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Linux</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系统通过预加载型动态链接库后门、</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SSH</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后门、</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VIM</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后门、协议后门、</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PAM</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后门、服务后门、远程控制、进程注入、</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Rookit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等方式进行权限维持。本章还讲解了如何使用渗透框架进行权限维持，如</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Metasploit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Empire</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CobaltStrike</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等。</a:t>
            </a:r>
            <a:endParaRPr lang="zh-CN"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8780675" y="2201916"/>
            <a:ext cx="3362807" cy="3377730"/>
          </a:xfrm>
          <a:prstGeom prst="rect">
            <a:avLst/>
          </a:prstGeom>
        </p:spPr>
      </p:pic>
    </p:spTree>
    <p:extLst>
      <p:ext uri="{BB962C8B-B14F-4D97-AF65-F5344CB8AC3E}">
        <p14:creationId xmlns:p14="http://schemas.microsoft.com/office/powerpoint/2010/main" val="1162250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8DC"/>
        </a:solidFill>
        <a:effectLst/>
      </p:bgPr>
    </p:bg>
    <p:spTree>
      <p:nvGrpSpPr>
        <p:cNvPr id="1" name=""/>
        <p:cNvGrpSpPr/>
        <p:nvPr/>
      </p:nvGrpSpPr>
      <p:grpSpPr>
        <a:xfrm>
          <a:off x="0" y="0"/>
          <a:ext cx="0" cy="0"/>
          <a:chOff x="0" y="0"/>
          <a:chExt cx="0" cy="0"/>
        </a:xfrm>
      </p:grpSpPr>
      <p:sp>
        <p:nvSpPr>
          <p:cNvPr id="55" name="椭圆 30"/>
          <p:cNvSpPr>
            <a:spLocks noChangeArrowheads="1"/>
          </p:cNvSpPr>
          <p:nvPr/>
        </p:nvSpPr>
        <p:spPr bwMode="auto">
          <a:xfrm>
            <a:off x="325438" y="461963"/>
            <a:ext cx="1654133" cy="1591248"/>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6" name="椭圆 21"/>
          <p:cNvSpPr>
            <a:spLocks noChangeArrowheads="1"/>
          </p:cNvSpPr>
          <p:nvPr/>
        </p:nvSpPr>
        <p:spPr bwMode="auto">
          <a:xfrm>
            <a:off x="414338" y="493713"/>
            <a:ext cx="1616453" cy="1555124"/>
          </a:xfrm>
          <a:prstGeom prst="ellipse">
            <a:avLst/>
          </a:pr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7" name="文本框 28"/>
          <p:cNvSpPr txBox="1">
            <a:spLocks noChangeArrowheads="1"/>
          </p:cNvSpPr>
          <p:nvPr/>
        </p:nvSpPr>
        <p:spPr bwMode="auto">
          <a:xfrm>
            <a:off x="554038" y="622300"/>
            <a:ext cx="15580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4000" b="1" dirty="0">
                <a:latin typeface="华文细黑" panose="02010600040101010101" pitchFamily="2" charset="-122"/>
                <a:ea typeface="华文细黑" panose="02010600040101010101" pitchFamily="2" charset="-122"/>
              </a:rPr>
              <a:t>课堂内容</a:t>
            </a:r>
          </a:p>
        </p:txBody>
      </p:sp>
      <p:sp>
        <p:nvSpPr>
          <p:cNvPr id="58" name="矩形 14"/>
          <p:cNvSpPr>
            <a:spLocks noChangeArrowheads="1"/>
          </p:cNvSpPr>
          <p:nvPr/>
        </p:nvSpPr>
        <p:spPr bwMode="auto">
          <a:xfrm>
            <a:off x="3407164" y="1112884"/>
            <a:ext cx="653065" cy="690570"/>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59" name="文本框 15"/>
          <p:cNvSpPr txBox="1">
            <a:spLocks noChangeArrowheads="1"/>
          </p:cNvSpPr>
          <p:nvPr/>
        </p:nvSpPr>
        <p:spPr bwMode="auto">
          <a:xfrm>
            <a:off x="3504002" y="1085896"/>
            <a:ext cx="5411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a:solidFill>
                  <a:schemeClr val="bg1"/>
                </a:solidFill>
              </a:rPr>
              <a:t>1</a:t>
            </a:r>
            <a:endParaRPr lang="zh-CN" altLang="en-US" sz="3600">
              <a:solidFill>
                <a:schemeClr val="bg1"/>
              </a:solidFill>
            </a:endParaRPr>
          </a:p>
        </p:txBody>
      </p:sp>
      <p:sp>
        <p:nvSpPr>
          <p:cNvPr id="60" name="L 形 16"/>
          <p:cNvSpPr>
            <a:spLocks/>
          </p:cNvSpPr>
          <p:nvPr/>
        </p:nvSpPr>
        <p:spPr bwMode="auto">
          <a:xfrm rot="16200000">
            <a:off x="3441785" y="1186215"/>
            <a:ext cx="712730" cy="702594"/>
          </a:xfrm>
          <a:custGeom>
            <a:avLst/>
            <a:gdLst>
              <a:gd name="T0" fmla="*/ 0 w 613411"/>
              <a:gd name="T1" fmla="*/ 0 h 607845"/>
              <a:gd name="T2" fmla="*/ 0 w 613411"/>
              <a:gd name="T3" fmla="*/ 0 h 607845"/>
              <a:gd name="T4" fmla="*/ 0 w 613411"/>
              <a:gd name="T5" fmla="*/ 608179 h 607845"/>
              <a:gd name="T6" fmla="*/ 612140 w 613411"/>
              <a:gd name="T7" fmla="*/ 608179 h 607845"/>
              <a:gd name="T8" fmla="*/ 612140 w 613411"/>
              <a:gd name="T9" fmla="*/ 608179 h 607845"/>
              <a:gd name="T10" fmla="*/ 0 w 613411"/>
              <a:gd name="T11" fmla="*/ 608179 h 607845"/>
              <a:gd name="T12" fmla="*/ 0 w 613411"/>
              <a:gd name="T13" fmla="*/ 0 h 6078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607845">
                <a:moveTo>
                  <a:pt x="0" y="0"/>
                </a:moveTo>
                <a:lnTo>
                  <a:pt x="0" y="0"/>
                </a:lnTo>
                <a:lnTo>
                  <a:pt x="0" y="607845"/>
                </a:lnTo>
                <a:lnTo>
                  <a:pt x="613411" y="607845"/>
                </a:lnTo>
                <a:lnTo>
                  <a:pt x="0" y="60784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61" name="矩形 35"/>
          <p:cNvSpPr>
            <a:spLocks noChangeArrowheads="1"/>
          </p:cNvSpPr>
          <p:nvPr/>
        </p:nvSpPr>
        <p:spPr bwMode="auto">
          <a:xfrm>
            <a:off x="3407164" y="2234030"/>
            <a:ext cx="653065" cy="688724"/>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2" name="文本框 36"/>
          <p:cNvSpPr txBox="1">
            <a:spLocks noChangeArrowheads="1"/>
          </p:cNvSpPr>
          <p:nvPr/>
        </p:nvSpPr>
        <p:spPr bwMode="auto">
          <a:xfrm>
            <a:off x="3480190" y="2189580"/>
            <a:ext cx="5411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dirty="0">
                <a:solidFill>
                  <a:schemeClr val="bg1"/>
                </a:solidFill>
              </a:rPr>
              <a:t>2</a:t>
            </a:r>
            <a:endParaRPr lang="zh-CN" altLang="en-US" sz="3600" dirty="0">
              <a:solidFill>
                <a:schemeClr val="bg1"/>
              </a:solidFill>
            </a:endParaRPr>
          </a:p>
        </p:txBody>
      </p:sp>
      <p:sp>
        <p:nvSpPr>
          <p:cNvPr id="63" name="L 形 37"/>
          <p:cNvSpPr>
            <a:spLocks/>
          </p:cNvSpPr>
          <p:nvPr/>
        </p:nvSpPr>
        <p:spPr bwMode="auto">
          <a:xfrm rot="16200000">
            <a:off x="3440861" y="2306697"/>
            <a:ext cx="714577" cy="702594"/>
          </a:xfrm>
          <a:custGeom>
            <a:avLst/>
            <a:gdLst>
              <a:gd name="T0" fmla="*/ 0 w 613411"/>
              <a:gd name="T1" fmla="*/ 0 h 607845"/>
              <a:gd name="T2" fmla="*/ 0 w 613411"/>
              <a:gd name="T3" fmla="*/ 0 h 607845"/>
              <a:gd name="T4" fmla="*/ 0 w 613411"/>
              <a:gd name="T5" fmla="*/ 608179 h 607845"/>
              <a:gd name="T6" fmla="*/ 615316 w 613411"/>
              <a:gd name="T7" fmla="*/ 608179 h 607845"/>
              <a:gd name="T8" fmla="*/ 615316 w 613411"/>
              <a:gd name="T9" fmla="*/ 608179 h 607845"/>
              <a:gd name="T10" fmla="*/ 0 w 613411"/>
              <a:gd name="T11" fmla="*/ 608179 h 607845"/>
              <a:gd name="T12" fmla="*/ 0 w 613411"/>
              <a:gd name="T13" fmla="*/ 0 h 6078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607845">
                <a:moveTo>
                  <a:pt x="0" y="0"/>
                </a:moveTo>
                <a:lnTo>
                  <a:pt x="0" y="0"/>
                </a:lnTo>
                <a:lnTo>
                  <a:pt x="0" y="607845"/>
                </a:lnTo>
                <a:lnTo>
                  <a:pt x="613411" y="607845"/>
                </a:lnTo>
                <a:lnTo>
                  <a:pt x="0" y="60784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64" name="矩形 40"/>
          <p:cNvSpPr>
            <a:spLocks noChangeArrowheads="1"/>
          </p:cNvSpPr>
          <p:nvPr/>
        </p:nvSpPr>
        <p:spPr bwMode="auto">
          <a:xfrm>
            <a:off x="3407164" y="3453378"/>
            <a:ext cx="653065" cy="690570"/>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65" name="文本框 41"/>
          <p:cNvSpPr txBox="1">
            <a:spLocks noChangeArrowheads="1"/>
          </p:cNvSpPr>
          <p:nvPr/>
        </p:nvSpPr>
        <p:spPr bwMode="auto">
          <a:xfrm>
            <a:off x="3480190" y="3410515"/>
            <a:ext cx="5411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a:solidFill>
                  <a:schemeClr val="bg1"/>
                </a:solidFill>
              </a:rPr>
              <a:t>3</a:t>
            </a:r>
            <a:endParaRPr lang="zh-CN" altLang="en-US" sz="3600">
              <a:solidFill>
                <a:schemeClr val="bg1"/>
              </a:solidFill>
            </a:endParaRPr>
          </a:p>
        </p:txBody>
      </p:sp>
      <p:sp>
        <p:nvSpPr>
          <p:cNvPr id="66" name="L 形 42"/>
          <p:cNvSpPr>
            <a:spLocks/>
          </p:cNvSpPr>
          <p:nvPr/>
        </p:nvSpPr>
        <p:spPr bwMode="auto">
          <a:xfrm rot="16200000">
            <a:off x="3440863" y="3527630"/>
            <a:ext cx="714575" cy="702596"/>
          </a:xfrm>
          <a:custGeom>
            <a:avLst/>
            <a:gdLst>
              <a:gd name="T0" fmla="*/ 0 w 613411"/>
              <a:gd name="T1" fmla="*/ 0 h 607845"/>
              <a:gd name="T2" fmla="*/ 0 w 613411"/>
              <a:gd name="T3" fmla="*/ 0 h 607845"/>
              <a:gd name="T4" fmla="*/ 0 w 613411"/>
              <a:gd name="T5" fmla="*/ 608179 h 607845"/>
              <a:gd name="T6" fmla="*/ 615316 w 613411"/>
              <a:gd name="T7" fmla="*/ 608179 h 607845"/>
              <a:gd name="T8" fmla="*/ 615316 w 613411"/>
              <a:gd name="T9" fmla="*/ 608179 h 607845"/>
              <a:gd name="T10" fmla="*/ 0 w 613411"/>
              <a:gd name="T11" fmla="*/ 608179 h 607845"/>
              <a:gd name="T12" fmla="*/ 0 w 613411"/>
              <a:gd name="T13" fmla="*/ 0 h 6078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607845">
                <a:moveTo>
                  <a:pt x="0" y="0"/>
                </a:moveTo>
                <a:lnTo>
                  <a:pt x="0" y="0"/>
                </a:lnTo>
                <a:lnTo>
                  <a:pt x="0" y="607845"/>
                </a:lnTo>
                <a:lnTo>
                  <a:pt x="613411" y="607845"/>
                </a:lnTo>
                <a:lnTo>
                  <a:pt x="0" y="60784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67" name="文本框 43"/>
          <p:cNvSpPr txBox="1">
            <a:spLocks noChangeArrowheads="1"/>
          </p:cNvSpPr>
          <p:nvPr/>
        </p:nvSpPr>
        <p:spPr bwMode="auto">
          <a:xfrm>
            <a:off x="4182621" y="1181146"/>
            <a:ext cx="25902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600" b="1" dirty="0" smtClean="0">
                <a:solidFill>
                  <a:srgbClr val="404040"/>
                </a:solidFill>
                <a:latin typeface="华文细黑" panose="02010600040101010101" pitchFamily="2" charset="-122"/>
                <a:ea typeface="华文细黑" panose="02010600040101010101" pitchFamily="2" charset="-122"/>
              </a:rPr>
              <a:t>网络</a:t>
            </a:r>
            <a:endParaRPr lang="en-US" altLang="zh-CN" sz="4400" b="1" dirty="0">
              <a:solidFill>
                <a:srgbClr val="404040"/>
              </a:solidFill>
              <a:latin typeface="华文细黑" panose="02010600040101010101" pitchFamily="2" charset="-122"/>
              <a:ea typeface="华文细黑" panose="02010600040101010101" pitchFamily="2" charset="-122"/>
            </a:endParaRPr>
          </a:p>
        </p:txBody>
      </p:sp>
      <p:sp>
        <p:nvSpPr>
          <p:cNvPr id="68" name="文本框 43"/>
          <p:cNvSpPr txBox="1">
            <a:spLocks noChangeArrowheads="1"/>
          </p:cNvSpPr>
          <p:nvPr/>
        </p:nvSpPr>
        <p:spPr bwMode="auto">
          <a:xfrm>
            <a:off x="4189135" y="2189580"/>
            <a:ext cx="25902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a:solidFill>
                  <a:srgbClr val="404040"/>
                </a:solidFill>
                <a:latin typeface="华文细黑" panose="02010600040101010101" pitchFamily="2" charset="-122"/>
                <a:ea typeface="华文细黑" panose="02010600040101010101" pitchFamily="2" charset="-122"/>
              </a:rPr>
              <a:t>安全</a:t>
            </a:r>
            <a:endParaRPr lang="en-US" altLang="zh-CN" sz="3600" b="1" dirty="0">
              <a:solidFill>
                <a:srgbClr val="404040"/>
              </a:solidFill>
              <a:latin typeface="华文细黑" panose="02010600040101010101" pitchFamily="2" charset="-122"/>
              <a:ea typeface="华文细黑" panose="02010600040101010101" pitchFamily="2" charset="-122"/>
            </a:endParaRPr>
          </a:p>
        </p:txBody>
      </p:sp>
      <p:sp>
        <p:nvSpPr>
          <p:cNvPr id="69" name="文本框 43"/>
          <p:cNvSpPr txBox="1">
            <a:spLocks noChangeArrowheads="1"/>
          </p:cNvSpPr>
          <p:nvPr/>
        </p:nvSpPr>
        <p:spPr bwMode="auto">
          <a:xfrm>
            <a:off x="4182621" y="3410515"/>
            <a:ext cx="25902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a:solidFill>
                  <a:srgbClr val="404040"/>
                </a:solidFill>
                <a:latin typeface="华文细黑" panose="02010600040101010101" pitchFamily="2" charset="-122"/>
                <a:ea typeface="华文细黑" panose="02010600040101010101" pitchFamily="2" charset="-122"/>
              </a:rPr>
              <a:t>网络</a:t>
            </a:r>
            <a:r>
              <a:rPr lang="zh-CN" altLang="en-US" sz="3600" b="1" dirty="0" smtClean="0">
                <a:solidFill>
                  <a:srgbClr val="404040"/>
                </a:solidFill>
                <a:latin typeface="华文细黑" panose="02010600040101010101" pitchFamily="2" charset="-122"/>
                <a:ea typeface="华文细黑" panose="02010600040101010101" pitchFamily="2" charset="-122"/>
              </a:rPr>
              <a:t>安全</a:t>
            </a:r>
            <a:endParaRPr lang="en-US" altLang="zh-CN" sz="3600" b="1" dirty="0">
              <a:solidFill>
                <a:srgbClr val="404040"/>
              </a:solidFill>
              <a:latin typeface="华文细黑" panose="02010600040101010101" pitchFamily="2" charset="-122"/>
              <a:ea typeface="华文细黑" panose="02010600040101010101" pitchFamily="2" charset="-122"/>
            </a:endParaRPr>
          </a:p>
        </p:txBody>
      </p:sp>
      <p:sp>
        <p:nvSpPr>
          <p:cNvPr id="70" name="矩形 69"/>
          <p:cNvSpPr>
            <a:spLocks noChangeArrowheads="1"/>
          </p:cNvSpPr>
          <p:nvPr/>
        </p:nvSpPr>
        <p:spPr bwMode="auto">
          <a:xfrm>
            <a:off x="3407164" y="4583601"/>
            <a:ext cx="653065" cy="690570"/>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71" name="文本框 70"/>
          <p:cNvSpPr txBox="1">
            <a:spLocks noChangeArrowheads="1"/>
          </p:cNvSpPr>
          <p:nvPr/>
        </p:nvSpPr>
        <p:spPr bwMode="auto">
          <a:xfrm>
            <a:off x="3480190" y="4540738"/>
            <a:ext cx="5411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dirty="0">
                <a:solidFill>
                  <a:schemeClr val="bg1"/>
                </a:solidFill>
              </a:rPr>
              <a:t>4</a:t>
            </a:r>
            <a:endParaRPr lang="zh-CN" altLang="en-US" sz="3600" dirty="0">
              <a:solidFill>
                <a:schemeClr val="bg1"/>
              </a:solidFill>
            </a:endParaRPr>
          </a:p>
        </p:txBody>
      </p:sp>
      <p:sp>
        <p:nvSpPr>
          <p:cNvPr id="72" name="L 形 42"/>
          <p:cNvSpPr>
            <a:spLocks/>
          </p:cNvSpPr>
          <p:nvPr/>
        </p:nvSpPr>
        <p:spPr bwMode="auto">
          <a:xfrm rot="16200000">
            <a:off x="3440863" y="4657853"/>
            <a:ext cx="714575" cy="702596"/>
          </a:xfrm>
          <a:custGeom>
            <a:avLst/>
            <a:gdLst>
              <a:gd name="T0" fmla="*/ 0 w 613411"/>
              <a:gd name="T1" fmla="*/ 0 h 607845"/>
              <a:gd name="T2" fmla="*/ 0 w 613411"/>
              <a:gd name="T3" fmla="*/ 0 h 607845"/>
              <a:gd name="T4" fmla="*/ 0 w 613411"/>
              <a:gd name="T5" fmla="*/ 608179 h 607845"/>
              <a:gd name="T6" fmla="*/ 615316 w 613411"/>
              <a:gd name="T7" fmla="*/ 608179 h 607845"/>
              <a:gd name="T8" fmla="*/ 615316 w 613411"/>
              <a:gd name="T9" fmla="*/ 608179 h 607845"/>
              <a:gd name="T10" fmla="*/ 0 w 613411"/>
              <a:gd name="T11" fmla="*/ 608179 h 607845"/>
              <a:gd name="T12" fmla="*/ 0 w 613411"/>
              <a:gd name="T13" fmla="*/ 0 h 6078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607845">
                <a:moveTo>
                  <a:pt x="0" y="0"/>
                </a:moveTo>
                <a:lnTo>
                  <a:pt x="0" y="0"/>
                </a:lnTo>
                <a:lnTo>
                  <a:pt x="0" y="607845"/>
                </a:lnTo>
                <a:lnTo>
                  <a:pt x="613411" y="607845"/>
                </a:lnTo>
                <a:lnTo>
                  <a:pt x="0" y="60784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73" name="文本框 72"/>
          <p:cNvSpPr txBox="1">
            <a:spLocks noChangeArrowheads="1"/>
          </p:cNvSpPr>
          <p:nvPr/>
        </p:nvSpPr>
        <p:spPr bwMode="auto">
          <a:xfrm>
            <a:off x="4088202" y="4555201"/>
            <a:ext cx="32038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srgbClr val="404040"/>
                </a:solidFill>
                <a:latin typeface="华文细黑" panose="02010600040101010101" pitchFamily="2" charset="-122"/>
                <a:ea typeface="华文细黑" panose="02010600040101010101" pitchFamily="2" charset="-122"/>
              </a:rPr>
              <a:t>网络安全攻防</a:t>
            </a:r>
            <a:endParaRPr lang="en-US" altLang="zh-CN" sz="3600" b="1" dirty="0">
              <a:solidFill>
                <a:srgbClr val="404040"/>
              </a:solidFill>
              <a:latin typeface="华文细黑" panose="02010600040101010101" pitchFamily="2" charset="-122"/>
              <a:ea typeface="华文细黑" panose="02010600040101010101" pitchFamily="2" charset="-122"/>
            </a:endParaRPr>
          </a:p>
        </p:txBody>
      </p:sp>
      <p:sp>
        <p:nvSpPr>
          <p:cNvPr id="21" name="矩形 20"/>
          <p:cNvSpPr>
            <a:spLocks noChangeArrowheads="1"/>
          </p:cNvSpPr>
          <p:nvPr/>
        </p:nvSpPr>
        <p:spPr bwMode="auto">
          <a:xfrm>
            <a:off x="3446852" y="5678878"/>
            <a:ext cx="653065" cy="690570"/>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2" name="文本框 21"/>
          <p:cNvSpPr txBox="1">
            <a:spLocks noChangeArrowheads="1"/>
          </p:cNvSpPr>
          <p:nvPr/>
        </p:nvSpPr>
        <p:spPr bwMode="auto">
          <a:xfrm>
            <a:off x="3519878" y="5636015"/>
            <a:ext cx="5411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dirty="0">
                <a:solidFill>
                  <a:schemeClr val="bg1"/>
                </a:solidFill>
              </a:rPr>
              <a:t>5</a:t>
            </a:r>
            <a:endParaRPr lang="zh-CN" altLang="en-US" sz="3600" dirty="0">
              <a:solidFill>
                <a:schemeClr val="bg1"/>
              </a:solidFill>
            </a:endParaRPr>
          </a:p>
        </p:txBody>
      </p:sp>
      <p:sp>
        <p:nvSpPr>
          <p:cNvPr id="23" name="L 形 42"/>
          <p:cNvSpPr>
            <a:spLocks/>
          </p:cNvSpPr>
          <p:nvPr/>
        </p:nvSpPr>
        <p:spPr bwMode="auto">
          <a:xfrm rot="16200000">
            <a:off x="3480551" y="5753130"/>
            <a:ext cx="714575" cy="702596"/>
          </a:xfrm>
          <a:custGeom>
            <a:avLst/>
            <a:gdLst>
              <a:gd name="T0" fmla="*/ 0 w 613411"/>
              <a:gd name="T1" fmla="*/ 0 h 607845"/>
              <a:gd name="T2" fmla="*/ 0 w 613411"/>
              <a:gd name="T3" fmla="*/ 0 h 607845"/>
              <a:gd name="T4" fmla="*/ 0 w 613411"/>
              <a:gd name="T5" fmla="*/ 608179 h 607845"/>
              <a:gd name="T6" fmla="*/ 615316 w 613411"/>
              <a:gd name="T7" fmla="*/ 608179 h 607845"/>
              <a:gd name="T8" fmla="*/ 615316 w 613411"/>
              <a:gd name="T9" fmla="*/ 608179 h 607845"/>
              <a:gd name="T10" fmla="*/ 0 w 613411"/>
              <a:gd name="T11" fmla="*/ 608179 h 607845"/>
              <a:gd name="T12" fmla="*/ 0 w 613411"/>
              <a:gd name="T13" fmla="*/ 0 h 6078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607845">
                <a:moveTo>
                  <a:pt x="0" y="0"/>
                </a:moveTo>
                <a:lnTo>
                  <a:pt x="0" y="0"/>
                </a:lnTo>
                <a:lnTo>
                  <a:pt x="0" y="607845"/>
                </a:lnTo>
                <a:lnTo>
                  <a:pt x="613411" y="607845"/>
                </a:lnTo>
                <a:lnTo>
                  <a:pt x="0" y="60784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4" name="文本框 23"/>
          <p:cNvSpPr txBox="1">
            <a:spLocks noChangeArrowheads="1"/>
          </p:cNvSpPr>
          <p:nvPr/>
        </p:nvSpPr>
        <p:spPr bwMode="auto">
          <a:xfrm>
            <a:off x="4127890" y="5650478"/>
            <a:ext cx="32038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3600" b="1" dirty="0" smtClean="0">
                <a:solidFill>
                  <a:srgbClr val="404040"/>
                </a:solidFill>
                <a:latin typeface="华文细黑" panose="02010600040101010101" pitchFamily="2" charset="-122"/>
                <a:ea typeface="华文细黑" panose="02010600040101010101" pitchFamily="2" charset="-122"/>
              </a:rPr>
              <a:t>网络安全意识</a:t>
            </a:r>
            <a:endParaRPr lang="en-US" altLang="zh-CN" sz="3600" b="1" dirty="0">
              <a:solidFill>
                <a:srgbClr val="40404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995309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0" y="327644"/>
            <a:ext cx="61662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网络安全攻防</a:t>
            </a:r>
            <a:r>
              <a:rPr lang="en-US" altLang="zh-CN" dirty="0" smtClean="0">
                <a:solidFill>
                  <a:schemeClr val="bg1"/>
                </a:solidFill>
                <a:latin typeface="华文细黑" panose="02010600040101010101" pitchFamily="2" charset="-122"/>
                <a:ea typeface="华文细黑" panose="02010600040101010101" pitchFamily="2" charset="-122"/>
              </a:rPr>
              <a:t>—</a:t>
            </a:r>
            <a:r>
              <a:rPr lang="zh-CN" altLang="en-US" dirty="0">
                <a:solidFill>
                  <a:schemeClr val="bg1"/>
                </a:solidFill>
                <a:latin typeface="华文细黑" panose="02010600040101010101" pitchFamily="2" charset="-122"/>
                <a:ea typeface="华文细黑" panose="02010600040101010101" pitchFamily="2" charset="-122"/>
              </a:rPr>
              <a:t>第</a:t>
            </a:r>
            <a:r>
              <a:rPr lang="en-US" altLang="zh-CN" dirty="0">
                <a:solidFill>
                  <a:schemeClr val="bg1"/>
                </a:solidFill>
                <a:latin typeface="华文细黑" panose="02010600040101010101" pitchFamily="2" charset="-122"/>
                <a:ea typeface="华文细黑" panose="02010600040101010101" pitchFamily="2" charset="-122"/>
              </a:rPr>
              <a:t>7</a:t>
            </a:r>
            <a:r>
              <a:rPr lang="zh-CN" altLang="en-US" dirty="0">
                <a:solidFill>
                  <a:schemeClr val="bg1"/>
                </a:solidFill>
                <a:latin typeface="华文细黑" panose="02010600040101010101" pitchFamily="2" charset="-122"/>
                <a:ea typeface="华文细黑" panose="02010600040101010101" pitchFamily="2" charset="-122"/>
              </a:rPr>
              <a:t>章　内网渗透代理</a:t>
            </a:r>
          </a:p>
        </p:txBody>
      </p:sp>
      <p:sp>
        <p:nvSpPr>
          <p:cNvPr id="2" name="矩形 1"/>
          <p:cNvSpPr/>
          <p:nvPr/>
        </p:nvSpPr>
        <p:spPr>
          <a:xfrm>
            <a:off x="293914" y="1522550"/>
            <a:ext cx="7266214" cy="3539430"/>
          </a:xfrm>
          <a:prstGeom prst="rect">
            <a:avLst/>
          </a:prstGeom>
        </p:spPr>
        <p:txBody>
          <a:bodyPr wrap="square">
            <a:spAutoFit/>
          </a:bodyPr>
          <a:lstStyle/>
          <a:p>
            <a:pPr algn="just">
              <a:spcAft>
                <a:spcPts val="0"/>
              </a:spcAft>
            </a:pPr>
            <a:r>
              <a:rPr lang="zh-CN" altLang="en-US" sz="2400" b="1" dirty="0">
                <a:solidFill>
                  <a:srgbClr val="FF0000"/>
                </a:solidFill>
                <a:latin typeface="华文琥珀" panose="02010800040101010101" pitchFamily="2" charset="-122"/>
                <a:ea typeface="华文琥珀" panose="02010800040101010101" pitchFamily="2" charset="-122"/>
              </a:rPr>
              <a:t>内容：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在成功进入一个内网设备后，进一步利用代理技术将攻击延伸到内网中的其他设备，突破内网隔离</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400" b="1" dirty="0" smtClean="0">
                <a:solidFill>
                  <a:srgbClr val="FF0000"/>
                </a:solidFill>
                <a:latin typeface="华文琥珀" panose="02010800040101010101" pitchFamily="2" charset="-122"/>
                <a:ea typeface="华文琥珀" panose="02010800040101010101" pitchFamily="2" charset="-122"/>
              </a:rPr>
              <a:t>作用</a:t>
            </a:r>
            <a:r>
              <a:rPr lang="zh-CN" altLang="en-US" sz="2400" b="1" dirty="0">
                <a:solidFill>
                  <a:srgbClr val="FF0000"/>
                </a:solidFill>
                <a:latin typeface="华文琥珀" panose="02010800040101010101" pitchFamily="2" charset="-122"/>
                <a:ea typeface="华文琥珀" panose="02010800040101010101" pitchFamily="2" charset="-122"/>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扩展攻击范围，渗透内网中的其他关键系统。</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本章主要讲解如何通过端口转发、反弹</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Shell</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和搭建代理等方式进行内网穿透，详细讲述了</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LCX</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SSH</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端口转发，通过</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NC</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Bash</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Python</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进行</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Shell</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反弹，通过</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reGeorg</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FRP</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EarthWorm</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Termite</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和</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NPS</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进行隐秘隧道搭建。</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kern="100" dirty="0">
              <a:latin typeface="等线" panose="02010600030101010101" pitchFamily="2" charset="-122"/>
              <a:ea typeface="楷体" panose="02010609060101010101" pitchFamily="49" charset="-122"/>
              <a:cs typeface="Times New Roman" panose="02020603050405020304" pitchFamily="18" charset="0"/>
            </a:endParaRPr>
          </a:p>
          <a:p>
            <a:pPr algn="just">
              <a:spcAft>
                <a:spcPts val="0"/>
              </a:spcAft>
            </a:pPr>
            <a:endParaRPr lang="zh-CN" altLang="zh-CN" kern="100" dirty="0">
              <a:latin typeface="等线"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8720803" y="2212802"/>
            <a:ext cx="3362807" cy="3377730"/>
          </a:xfrm>
          <a:prstGeom prst="rect">
            <a:avLst/>
          </a:prstGeom>
        </p:spPr>
      </p:pic>
    </p:spTree>
    <p:extLst>
      <p:ext uri="{BB962C8B-B14F-4D97-AF65-F5344CB8AC3E}">
        <p14:creationId xmlns:p14="http://schemas.microsoft.com/office/powerpoint/2010/main" val="4127503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0" y="327644"/>
            <a:ext cx="61662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网络安全攻防</a:t>
            </a:r>
            <a:r>
              <a:rPr lang="en-US" altLang="zh-CN" dirty="0" smtClean="0">
                <a:solidFill>
                  <a:schemeClr val="bg1"/>
                </a:solidFill>
                <a:latin typeface="华文细黑" panose="02010600040101010101" pitchFamily="2" charset="-122"/>
                <a:ea typeface="华文细黑" panose="02010600040101010101" pitchFamily="2" charset="-122"/>
              </a:rPr>
              <a:t>—</a:t>
            </a:r>
            <a:r>
              <a:rPr lang="zh-CN" altLang="en-US" dirty="0">
                <a:solidFill>
                  <a:schemeClr val="bg1"/>
                </a:solidFill>
                <a:latin typeface="华文细黑" panose="02010600040101010101" pitchFamily="2" charset="-122"/>
                <a:ea typeface="华文细黑" panose="02010600040101010101" pitchFamily="2" charset="-122"/>
              </a:rPr>
              <a:t>第</a:t>
            </a:r>
            <a:r>
              <a:rPr lang="en-US" altLang="zh-CN" dirty="0">
                <a:solidFill>
                  <a:schemeClr val="bg1"/>
                </a:solidFill>
                <a:latin typeface="华文细黑" panose="02010600040101010101" pitchFamily="2" charset="-122"/>
                <a:ea typeface="华文细黑" panose="02010600040101010101" pitchFamily="2" charset="-122"/>
              </a:rPr>
              <a:t>8</a:t>
            </a:r>
            <a:r>
              <a:rPr lang="zh-CN" altLang="en-US" dirty="0">
                <a:solidFill>
                  <a:schemeClr val="bg1"/>
                </a:solidFill>
                <a:latin typeface="华文细黑" panose="02010600040101010101" pitchFamily="2" charset="-122"/>
                <a:ea typeface="华文细黑" panose="02010600040101010101" pitchFamily="2" charset="-122"/>
              </a:rPr>
              <a:t>章　内网常见攻击</a:t>
            </a:r>
          </a:p>
        </p:txBody>
      </p:sp>
      <p:sp>
        <p:nvSpPr>
          <p:cNvPr id="2" name="矩形 1"/>
          <p:cNvSpPr/>
          <p:nvPr/>
        </p:nvSpPr>
        <p:spPr>
          <a:xfrm>
            <a:off x="293914" y="1522550"/>
            <a:ext cx="7266214" cy="2985433"/>
          </a:xfrm>
          <a:prstGeom prst="rect">
            <a:avLst/>
          </a:prstGeom>
        </p:spPr>
        <p:txBody>
          <a:bodyPr wrap="square">
            <a:spAutoFit/>
          </a:bodyPr>
          <a:lstStyle/>
          <a:p>
            <a:pPr algn="just">
              <a:spcAft>
                <a:spcPts val="0"/>
              </a:spcAft>
            </a:pPr>
            <a:r>
              <a:rPr lang="zh-CN" altLang="en-US" sz="2400" b="1" dirty="0">
                <a:solidFill>
                  <a:srgbClr val="FF0000"/>
                </a:solidFill>
                <a:latin typeface="华文琥珀" panose="02010800040101010101" pitchFamily="2" charset="-122"/>
                <a:ea typeface="华文琥珀" panose="02010800040101010101" pitchFamily="2" charset="-122"/>
              </a:rPr>
              <a:t>内容：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描述在内网中常见的攻击技术，如</a:t>
            </a:r>
            <a:r>
              <a:rPr lang="en-US" altLang="zh-CN" sz="2000" kern="100" dirty="0">
                <a:latin typeface="楷体" panose="02010609060101010101" pitchFamily="49" charset="-122"/>
                <a:ea typeface="楷体" panose="02010609060101010101" pitchFamily="49" charset="-122"/>
                <a:cs typeface="Times New Roman" panose="02020603050405020304" pitchFamily="18" charset="0"/>
              </a:rPr>
              <a:t>ARP</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欺骗（地址解析协议）、中间人攻击、</a:t>
            </a:r>
            <a:r>
              <a:rPr lang="en-US" altLang="zh-CN" sz="2000" kern="100" dirty="0" err="1">
                <a:latin typeface="楷体" panose="02010609060101010101" pitchFamily="49" charset="-122"/>
                <a:ea typeface="楷体" panose="02010609060101010101" pitchFamily="49" charset="-122"/>
                <a:cs typeface="Times New Roman" panose="02020603050405020304" pitchFamily="18" charset="0"/>
              </a:rPr>
              <a:t>SMBRelay</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等，帮助攻击者在内网中横向传播</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400" b="1" dirty="0" smtClean="0">
                <a:solidFill>
                  <a:srgbClr val="FF0000"/>
                </a:solidFill>
                <a:latin typeface="华文琥珀" panose="02010800040101010101" pitchFamily="2" charset="-122"/>
                <a:ea typeface="华文琥珀" panose="02010800040101010101" pitchFamily="2" charset="-122"/>
              </a:rPr>
              <a:t>作用</a:t>
            </a:r>
            <a:r>
              <a:rPr lang="zh-CN" altLang="en-US" sz="2400" b="1" dirty="0">
                <a:solidFill>
                  <a:srgbClr val="FF0000"/>
                </a:solidFill>
                <a:latin typeface="华文琥珀" panose="02010800040101010101" pitchFamily="2" charset="-122"/>
                <a:ea typeface="华文琥珀" panose="02010800040101010101" pitchFamily="2" charset="-122"/>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实现对更多内网资源的控制和利用。</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本章主要讲解如何通过操作系统漏洞、网络设备漏洞、路由器漏洞、无线网攻击、中间人劫持攻击、钓鱼攻击对内网进行渗透攻击。</a:t>
            </a:r>
            <a:endParaRPr lang="zh-CN"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8709918" y="2114830"/>
            <a:ext cx="3362807" cy="3377730"/>
          </a:xfrm>
          <a:prstGeom prst="rect">
            <a:avLst/>
          </a:prstGeom>
        </p:spPr>
      </p:pic>
    </p:spTree>
    <p:extLst>
      <p:ext uri="{BB962C8B-B14F-4D97-AF65-F5344CB8AC3E}">
        <p14:creationId xmlns:p14="http://schemas.microsoft.com/office/powerpoint/2010/main" val="1188187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0" y="327644"/>
            <a:ext cx="61662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网络安全攻防</a:t>
            </a:r>
            <a:r>
              <a:rPr lang="en-US" altLang="zh-CN" dirty="0" smtClean="0">
                <a:solidFill>
                  <a:schemeClr val="bg1"/>
                </a:solidFill>
                <a:latin typeface="华文细黑" panose="02010600040101010101" pitchFamily="2" charset="-122"/>
                <a:ea typeface="华文细黑" panose="02010600040101010101" pitchFamily="2" charset="-122"/>
              </a:rPr>
              <a:t>—</a:t>
            </a:r>
            <a:r>
              <a:rPr lang="zh-CN" altLang="en-US" dirty="0">
                <a:solidFill>
                  <a:schemeClr val="bg1"/>
                </a:solidFill>
                <a:latin typeface="华文细黑" panose="02010600040101010101" pitchFamily="2" charset="-122"/>
                <a:ea typeface="华文细黑" panose="02010600040101010101" pitchFamily="2" charset="-122"/>
              </a:rPr>
              <a:t>第</a:t>
            </a:r>
            <a:r>
              <a:rPr lang="en-US" altLang="zh-CN" dirty="0">
                <a:solidFill>
                  <a:schemeClr val="bg1"/>
                </a:solidFill>
                <a:latin typeface="华文细黑" panose="02010600040101010101" pitchFamily="2" charset="-122"/>
                <a:ea typeface="华文细黑" panose="02010600040101010101" pitchFamily="2" charset="-122"/>
              </a:rPr>
              <a:t>9</a:t>
            </a:r>
            <a:r>
              <a:rPr lang="zh-CN" altLang="en-US" dirty="0">
                <a:solidFill>
                  <a:schemeClr val="bg1"/>
                </a:solidFill>
                <a:latin typeface="华文细黑" panose="02010600040101010101" pitchFamily="2" charset="-122"/>
                <a:ea typeface="华文细黑" panose="02010600040101010101" pitchFamily="2" charset="-122"/>
              </a:rPr>
              <a:t>章　后渗透</a:t>
            </a:r>
          </a:p>
        </p:txBody>
      </p:sp>
      <p:sp>
        <p:nvSpPr>
          <p:cNvPr id="2" name="矩形 1"/>
          <p:cNvSpPr/>
          <p:nvPr/>
        </p:nvSpPr>
        <p:spPr>
          <a:xfrm>
            <a:off x="293913" y="1522550"/>
            <a:ext cx="7968343" cy="2677656"/>
          </a:xfrm>
          <a:prstGeom prst="rect">
            <a:avLst/>
          </a:prstGeom>
        </p:spPr>
        <p:txBody>
          <a:bodyPr wrap="square">
            <a:spAutoFit/>
          </a:bodyPr>
          <a:lstStyle/>
          <a:p>
            <a:pPr algn="just">
              <a:spcAft>
                <a:spcPts val="0"/>
              </a:spcAft>
            </a:pPr>
            <a:r>
              <a:rPr lang="zh-CN" altLang="en-US" sz="2400" b="1" dirty="0">
                <a:solidFill>
                  <a:srgbClr val="FF0000"/>
                </a:solidFill>
                <a:latin typeface="华文琥珀" panose="02010800040101010101" pitchFamily="2" charset="-122"/>
                <a:ea typeface="华文琥珀" panose="02010800040101010101" pitchFamily="2" charset="-122"/>
              </a:rPr>
              <a:t>内容：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在成功渗透后，</a:t>
            </a:r>
            <a:r>
              <a:rPr lang="zh-CN" altLang="en-US"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执行更深入的操作</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，如数据窃取、信息篡改、安装恶意软件等。进一步破坏或获取有价值的信息</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400" b="1" dirty="0" smtClean="0">
                <a:solidFill>
                  <a:srgbClr val="FF0000"/>
                </a:solidFill>
                <a:latin typeface="华文琥珀" panose="02010800040101010101" pitchFamily="2" charset="-122"/>
                <a:ea typeface="华文琥珀" panose="02010800040101010101" pitchFamily="2" charset="-122"/>
              </a:rPr>
              <a:t>作用</a:t>
            </a:r>
            <a:r>
              <a:rPr lang="zh-CN" altLang="en-US" sz="2400" b="1" dirty="0">
                <a:solidFill>
                  <a:srgbClr val="FF0000"/>
                </a:solidFill>
                <a:latin typeface="华文琥珀" panose="02010800040101010101" pitchFamily="2" charset="-122"/>
                <a:ea typeface="华文琥珀" panose="02010800040101010101" pitchFamily="2" charset="-122"/>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完成最终的攻击目的，如窃取敏感数据或破坏系统。</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本章主要讲解内网敏感信息收集、本机信息收集、网络架构信息收集和目前后渗透中常用的域控渗透，域控渗透详细讲述了什么是域、域信息收集、域控攻击方式及域控维持权限的多种方式。</a:t>
            </a:r>
            <a:endParaRPr lang="zh-CN"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8709918" y="1989644"/>
            <a:ext cx="3362807" cy="3377730"/>
          </a:xfrm>
          <a:prstGeom prst="rect">
            <a:avLst/>
          </a:prstGeom>
        </p:spPr>
      </p:pic>
    </p:spTree>
    <p:extLst>
      <p:ext uri="{BB962C8B-B14F-4D97-AF65-F5344CB8AC3E}">
        <p14:creationId xmlns:p14="http://schemas.microsoft.com/office/powerpoint/2010/main" val="16110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0" y="327644"/>
            <a:ext cx="61662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网络安全攻防</a:t>
            </a:r>
            <a:r>
              <a:rPr lang="en-US" altLang="zh-CN" dirty="0" smtClean="0">
                <a:solidFill>
                  <a:schemeClr val="bg1"/>
                </a:solidFill>
                <a:latin typeface="华文细黑" panose="02010600040101010101" pitchFamily="2" charset="-122"/>
                <a:ea typeface="华文细黑" panose="02010600040101010101" pitchFamily="2" charset="-122"/>
              </a:rPr>
              <a:t>—</a:t>
            </a:r>
            <a:r>
              <a:rPr lang="zh-CN" altLang="en-US" dirty="0">
                <a:solidFill>
                  <a:schemeClr val="bg1"/>
                </a:solidFill>
                <a:latin typeface="华文细黑" panose="02010600040101010101" pitchFamily="2" charset="-122"/>
                <a:ea typeface="华文细黑" panose="02010600040101010101" pitchFamily="2" charset="-122"/>
              </a:rPr>
              <a:t>第</a:t>
            </a:r>
            <a:r>
              <a:rPr lang="en-US" altLang="zh-CN" dirty="0">
                <a:solidFill>
                  <a:schemeClr val="bg1"/>
                </a:solidFill>
                <a:latin typeface="华文细黑" panose="02010600040101010101" pitchFamily="2" charset="-122"/>
                <a:ea typeface="华文细黑" panose="02010600040101010101" pitchFamily="2" charset="-122"/>
              </a:rPr>
              <a:t>10</a:t>
            </a:r>
            <a:r>
              <a:rPr lang="zh-CN" altLang="en-US" dirty="0">
                <a:solidFill>
                  <a:schemeClr val="bg1"/>
                </a:solidFill>
                <a:latin typeface="华文细黑" panose="02010600040101010101" pitchFamily="2" charset="-122"/>
                <a:ea typeface="华文细黑" panose="02010600040101010101" pitchFamily="2" charset="-122"/>
              </a:rPr>
              <a:t>章　痕迹清除</a:t>
            </a:r>
          </a:p>
        </p:txBody>
      </p:sp>
      <p:sp>
        <p:nvSpPr>
          <p:cNvPr id="2" name="矩形 1"/>
          <p:cNvSpPr/>
          <p:nvPr/>
        </p:nvSpPr>
        <p:spPr>
          <a:xfrm>
            <a:off x="293914" y="1522550"/>
            <a:ext cx="7266214" cy="2677656"/>
          </a:xfrm>
          <a:prstGeom prst="rect">
            <a:avLst/>
          </a:prstGeom>
        </p:spPr>
        <p:txBody>
          <a:bodyPr wrap="square">
            <a:spAutoFit/>
          </a:bodyPr>
          <a:lstStyle/>
          <a:p>
            <a:pPr algn="just">
              <a:spcAft>
                <a:spcPts val="0"/>
              </a:spcAft>
            </a:pPr>
            <a:r>
              <a:rPr lang="zh-CN" altLang="en-US" sz="2400" b="1" dirty="0">
                <a:solidFill>
                  <a:srgbClr val="FF0000"/>
                </a:solidFill>
                <a:latin typeface="华文琥珀" panose="02010800040101010101" pitchFamily="2" charset="-122"/>
                <a:ea typeface="华文琥珀" panose="02010800040101010101" pitchFamily="2" charset="-122"/>
              </a:rPr>
              <a:t>内容：</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确保攻击完成后不会留下痕迹，</a:t>
            </a:r>
            <a:r>
              <a:rPr lang="zh-CN" altLang="en-US"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rPr>
              <a:t>防止被发现</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。可能涉及删除日志、修改时间戳、清理历史记录等</a:t>
            </a:r>
            <a:r>
              <a:rPr lang="zh-CN" altLang="en-US" sz="2000" kern="100" dirty="0" smtClean="0">
                <a:latin typeface="楷体" panose="02010609060101010101" pitchFamily="49" charset="-122"/>
                <a:ea typeface="楷体" panose="02010609060101010101" pitchFamily="49" charset="-122"/>
                <a:cs typeface="Times New Roman" panose="02020603050405020304" pitchFamily="18" charset="0"/>
              </a:rPr>
              <a:t>。</a:t>
            </a:r>
            <a:endParaRPr lang="en-US" altLang="zh-CN" sz="2000" kern="100" dirty="0" smtClean="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b="1" kern="100"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400" b="1" dirty="0" smtClean="0">
                <a:solidFill>
                  <a:srgbClr val="FF0000"/>
                </a:solidFill>
                <a:latin typeface="华文琥珀" panose="02010800040101010101" pitchFamily="2" charset="-122"/>
                <a:ea typeface="华文琥珀" panose="02010800040101010101" pitchFamily="2" charset="-122"/>
              </a:rPr>
              <a:t>作用</a:t>
            </a:r>
            <a:r>
              <a:rPr lang="zh-CN" altLang="en-US" sz="2400" b="1" dirty="0">
                <a:solidFill>
                  <a:srgbClr val="FF0000"/>
                </a:solidFill>
                <a:latin typeface="华文琥珀" panose="02010800040101010101" pitchFamily="2" charset="-122"/>
                <a:ea typeface="华文琥珀" panose="02010800040101010101" pitchFamily="2" charset="-122"/>
              </a:rPr>
              <a:t>：</a:t>
            </a: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隐藏攻击行为，减少被追踪和反制的风险。</a:t>
            </a: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endParaRPr lang="en-US" altLang="zh-CN" sz="2000" kern="100" dirty="0">
              <a:latin typeface="楷体" panose="02010609060101010101" pitchFamily="49" charset="-122"/>
              <a:ea typeface="楷体" panose="02010609060101010101" pitchFamily="49" charset="-122"/>
              <a:cs typeface="Times New Roman" panose="02020603050405020304" pitchFamily="18" charset="0"/>
            </a:endParaRPr>
          </a:p>
          <a:p>
            <a:pPr algn="just">
              <a:spcAft>
                <a:spcPts val="0"/>
              </a:spcAft>
            </a:pPr>
            <a:r>
              <a:rPr lang="zh-CN" altLang="en-US" sz="2000" kern="100" dirty="0">
                <a:latin typeface="楷体" panose="02010609060101010101" pitchFamily="49" charset="-122"/>
                <a:ea typeface="楷体" panose="02010609060101010101" pitchFamily="49" charset="-122"/>
                <a:cs typeface="Times New Roman" panose="02020603050405020304" pitchFamily="18" charset="0"/>
              </a:rPr>
              <a:t>内容：确保攻击完成后不会留下痕迹，防止被发现。可能涉及删除日志、修改时间戳、清理历史记录等。作用：隐藏攻击行为，减少被追踪和反制的风险。</a:t>
            </a:r>
            <a:endParaRPr lang="zh-CN" altLang="zh-CN" sz="2000" kern="100" dirty="0">
              <a:latin typeface="楷体" panose="02010609060101010101" pitchFamily="49" charset="-122"/>
              <a:ea typeface="楷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8682703" y="2203565"/>
            <a:ext cx="3362807" cy="3377730"/>
          </a:xfrm>
          <a:prstGeom prst="rect">
            <a:avLst/>
          </a:prstGeom>
        </p:spPr>
      </p:pic>
    </p:spTree>
    <p:extLst>
      <p:ext uri="{BB962C8B-B14F-4D97-AF65-F5344CB8AC3E}">
        <p14:creationId xmlns:p14="http://schemas.microsoft.com/office/powerpoint/2010/main" val="19394167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10" name="Rectangle 2"/>
          <p:cNvSpPr txBox="1">
            <a:spLocks noChangeArrowheads="1"/>
          </p:cNvSpPr>
          <p:nvPr/>
        </p:nvSpPr>
        <p:spPr bwMode="gray">
          <a:xfrm>
            <a:off x="2791983" y="2267944"/>
            <a:ext cx="7239000" cy="1290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533400" indent="-533400" eaLnBrk="0" hangingPunct="0">
              <a:lnSpc>
                <a:spcPct val="150000"/>
              </a:lnSpc>
              <a:buClr>
                <a:srgbClr val="3399FF"/>
              </a:buClr>
              <a:defRPr/>
            </a:pPr>
            <a:r>
              <a:rPr lang="zh-CN" altLang="en-US" sz="3600" b="1" kern="0" dirty="0">
                <a:latin typeface="+mn-lt"/>
                <a:ea typeface="+mn-ea"/>
                <a:cs typeface="+mn-ea"/>
                <a:sym typeface="+mn-lt"/>
              </a:rPr>
              <a:t>从</a:t>
            </a:r>
            <a:r>
              <a:rPr lang="en-US" altLang="zh-CN" sz="3600" b="1" kern="0" dirty="0">
                <a:latin typeface="+mn-lt"/>
                <a:ea typeface="+mn-ea"/>
                <a:cs typeface="+mn-ea"/>
                <a:sym typeface="+mn-lt"/>
              </a:rPr>
              <a:t>《</a:t>
            </a:r>
            <a:r>
              <a:rPr lang="zh-CN" altLang="en-US" sz="3600" b="1" kern="0" dirty="0">
                <a:latin typeface="+mn-lt"/>
                <a:ea typeface="+mn-ea"/>
                <a:cs typeface="+mn-ea"/>
                <a:sym typeface="+mn-lt"/>
              </a:rPr>
              <a:t>别忘了关门</a:t>
            </a:r>
            <a:r>
              <a:rPr lang="en-US" altLang="zh-CN" sz="3600" b="1" kern="0" dirty="0">
                <a:latin typeface="+mn-lt"/>
                <a:ea typeface="+mn-ea"/>
                <a:cs typeface="+mn-ea"/>
                <a:sym typeface="+mn-lt"/>
              </a:rPr>
              <a:t>》</a:t>
            </a:r>
            <a:r>
              <a:rPr lang="zh-CN" altLang="en-US" sz="3600" b="1" kern="0" dirty="0">
                <a:latin typeface="+mn-lt"/>
                <a:ea typeface="+mn-ea"/>
                <a:cs typeface="+mn-ea"/>
                <a:sym typeface="+mn-lt"/>
              </a:rPr>
              <a:t>的故事说起</a:t>
            </a:r>
            <a:r>
              <a:rPr lang="en-US" altLang="zh-CN" sz="3600" b="1" kern="0" dirty="0">
                <a:latin typeface="+mn-lt"/>
                <a:ea typeface="+mn-ea"/>
                <a:cs typeface="+mn-ea"/>
                <a:sym typeface="+mn-lt"/>
              </a:rPr>
              <a:t>……</a:t>
            </a:r>
          </a:p>
          <a:p>
            <a:pPr marL="533400" indent="-533400" eaLnBrk="0" hangingPunct="0">
              <a:lnSpc>
                <a:spcPct val="150000"/>
              </a:lnSpc>
              <a:buClr>
                <a:srgbClr val="3399FF"/>
              </a:buClr>
              <a:defRPr/>
            </a:pPr>
            <a:r>
              <a:rPr lang="en-US" altLang="zh-CN" sz="3600" kern="0" dirty="0">
                <a:latin typeface="+mn-lt"/>
                <a:ea typeface="+mn-ea"/>
                <a:cs typeface="+mn-ea"/>
                <a:sym typeface="+mn-lt"/>
              </a:rPr>
              <a:t>                                                 </a:t>
            </a:r>
          </a:p>
          <a:p>
            <a:pPr marL="533400" indent="-533400" algn="r" eaLnBrk="0" hangingPunct="0">
              <a:lnSpc>
                <a:spcPct val="150000"/>
              </a:lnSpc>
              <a:buClr>
                <a:srgbClr val="3399FF"/>
              </a:buClr>
              <a:defRPr/>
            </a:pPr>
            <a:r>
              <a:rPr lang="en-US" altLang="zh-CN" sz="3600" kern="0" dirty="0">
                <a:solidFill>
                  <a:srgbClr val="000000"/>
                </a:solidFill>
                <a:latin typeface="+mn-lt"/>
                <a:ea typeface="+mn-ea"/>
                <a:cs typeface="+mn-ea"/>
                <a:sym typeface="+mn-lt"/>
              </a:rPr>
              <a:t>                           </a:t>
            </a:r>
          </a:p>
        </p:txBody>
      </p:sp>
      <p:sp>
        <p:nvSpPr>
          <p:cNvPr id="11" name="Rectangle 4"/>
          <p:cNvSpPr>
            <a:spLocks noChangeArrowheads="1"/>
          </p:cNvSpPr>
          <p:nvPr/>
        </p:nvSpPr>
        <p:spPr bwMode="auto">
          <a:xfrm>
            <a:off x="2784926" y="4185644"/>
            <a:ext cx="6392906" cy="533400"/>
          </a:xfrm>
          <a:prstGeom prst="rect">
            <a:avLst/>
          </a:prstGeom>
          <a:noFill/>
          <a:ln w="9525">
            <a:noFill/>
            <a:miter lim="800000"/>
            <a:headEnd/>
            <a:tailEnd/>
          </a:ln>
        </p:spPr>
        <p:txBody>
          <a:bodyPr/>
          <a:lstStyle/>
          <a:p>
            <a:pPr marL="533400" indent="-533400" algn="r" eaLnBrk="0" hangingPunct="0">
              <a:lnSpc>
                <a:spcPct val="150000"/>
              </a:lnSpc>
              <a:buClr>
                <a:schemeClr val="hlink"/>
              </a:buClr>
            </a:pPr>
            <a:r>
              <a:rPr lang="zh-CN" altLang="en-US" dirty="0">
                <a:latin typeface="+mn-lt"/>
                <a:ea typeface="+mn-ea"/>
                <a:cs typeface="+mn-ea"/>
                <a:sym typeface="+mn-lt"/>
              </a:rPr>
              <a:t>引自杂志</a:t>
            </a:r>
            <a:r>
              <a:rPr lang="en-US" altLang="zh-CN" dirty="0">
                <a:latin typeface="+mn-lt"/>
                <a:ea typeface="+mn-ea"/>
                <a:cs typeface="+mn-ea"/>
                <a:sym typeface="+mn-lt"/>
              </a:rPr>
              <a:t>《</a:t>
            </a:r>
            <a:r>
              <a:rPr lang="zh-CN" altLang="en-US" dirty="0">
                <a:latin typeface="+mn-lt"/>
                <a:ea typeface="+mn-ea"/>
                <a:cs typeface="+mn-ea"/>
                <a:sym typeface="+mn-lt"/>
              </a:rPr>
              <a:t>商学院</a:t>
            </a:r>
            <a:r>
              <a:rPr lang="en-US" altLang="zh-CN" dirty="0">
                <a:latin typeface="+mn-lt"/>
                <a:ea typeface="+mn-ea"/>
                <a:cs typeface="+mn-ea"/>
                <a:sym typeface="+mn-lt"/>
              </a:rPr>
              <a:t>》2005</a:t>
            </a:r>
            <a:r>
              <a:rPr lang="zh-CN" altLang="en-US" dirty="0">
                <a:latin typeface="+mn-lt"/>
                <a:ea typeface="+mn-ea"/>
                <a:cs typeface="+mn-ea"/>
                <a:sym typeface="+mn-lt"/>
              </a:rPr>
              <a:t>年第七期</a:t>
            </a:r>
            <a:r>
              <a:rPr lang="en-US" altLang="zh-CN" dirty="0">
                <a:latin typeface="+mn-lt"/>
                <a:ea typeface="+mn-ea"/>
                <a:cs typeface="+mn-ea"/>
                <a:sym typeface="+mn-lt"/>
              </a:rPr>
              <a:t>《</a:t>
            </a:r>
            <a:r>
              <a:rPr lang="zh-CN" altLang="en-US" dirty="0">
                <a:latin typeface="+mn-lt"/>
                <a:ea typeface="+mn-ea"/>
                <a:cs typeface="+mn-ea"/>
                <a:sym typeface="+mn-lt"/>
              </a:rPr>
              <a:t>别忘了关门</a:t>
            </a:r>
            <a:r>
              <a:rPr lang="en-US" altLang="zh-CN" dirty="0">
                <a:latin typeface="+mn-lt"/>
                <a:ea typeface="+mn-ea"/>
                <a:cs typeface="+mn-ea"/>
                <a:sym typeface="+mn-lt"/>
              </a:rPr>
              <a:t>》</a:t>
            </a:r>
            <a:r>
              <a:rPr lang="zh-CN" altLang="en-US" dirty="0">
                <a:latin typeface="+mn-lt"/>
                <a:ea typeface="+mn-ea"/>
                <a:cs typeface="+mn-ea"/>
                <a:sym typeface="+mn-lt"/>
              </a:rPr>
              <a:t>一文</a:t>
            </a:r>
            <a:endParaRPr lang="en-US" altLang="zh-CN" dirty="0">
              <a:latin typeface="+mn-lt"/>
              <a:ea typeface="+mn-ea"/>
              <a:cs typeface="+mn-ea"/>
              <a:sym typeface="+mn-lt"/>
            </a:endParaRPr>
          </a:p>
          <a:p>
            <a:pPr marL="533400" indent="-533400" eaLnBrk="0" hangingPunct="0">
              <a:lnSpc>
                <a:spcPct val="150000"/>
              </a:lnSpc>
              <a:buClr>
                <a:schemeClr val="hlink"/>
              </a:buClr>
            </a:pPr>
            <a:endParaRPr lang="en-US" altLang="zh-CN" sz="1500" dirty="0">
              <a:latin typeface="+mn-lt"/>
              <a:ea typeface="+mn-ea"/>
              <a:cs typeface="+mn-ea"/>
              <a:sym typeface="+mn-lt"/>
            </a:endParaRPr>
          </a:p>
          <a:p>
            <a:pPr marL="533400" indent="-533400" eaLnBrk="0" hangingPunct="0">
              <a:lnSpc>
                <a:spcPct val="150000"/>
              </a:lnSpc>
              <a:buClr>
                <a:schemeClr val="hlink"/>
              </a:buClr>
            </a:pPr>
            <a:endParaRPr lang="zh-CN" altLang="en-US" sz="1500" b="1" dirty="0">
              <a:latin typeface="+mn-lt"/>
              <a:ea typeface="+mn-ea"/>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2" y="316532"/>
            <a:ext cx="4614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建立</a:t>
            </a:r>
            <a:r>
              <a:rPr lang="zh-CN" altLang="en-US" dirty="0">
                <a:solidFill>
                  <a:schemeClr val="bg1"/>
                </a:solidFill>
                <a:latin typeface="华文细黑" panose="02010600040101010101" pitchFamily="2" charset="-122"/>
                <a:ea typeface="华文细黑" panose="02010600040101010101" pitchFamily="2" charset="-122"/>
              </a:rPr>
              <a:t>网络</a:t>
            </a:r>
            <a:r>
              <a:rPr lang="zh-CN" altLang="en-US" dirty="0" smtClean="0">
                <a:solidFill>
                  <a:schemeClr val="bg1"/>
                </a:solidFill>
                <a:latin typeface="华文细黑" panose="02010600040101010101" pitchFamily="2" charset="-122"/>
                <a:ea typeface="华文细黑" panose="02010600040101010101" pitchFamily="2" charset="-122"/>
              </a:rPr>
              <a:t>安全意识</a:t>
            </a:r>
            <a:endParaRPr lang="zh-CN" altLang="en-US"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137498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242841" y="1047727"/>
            <a:ext cx="2722306" cy="19258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Picture 3"/>
          <p:cNvPicPr>
            <a:picLocks noChangeAspect="1" noChangeArrowheads="1"/>
          </p:cNvPicPr>
          <p:nvPr/>
        </p:nvPicPr>
        <p:blipFill>
          <a:blip r:embed="rId3" cstate="print"/>
          <a:srcRect/>
          <a:stretch>
            <a:fillRect/>
          </a:stretch>
        </p:blipFill>
        <p:spPr bwMode="auto">
          <a:xfrm>
            <a:off x="184969" y="3387393"/>
            <a:ext cx="2780178" cy="20121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p:cNvPicPr>
            <a:picLocks noChangeAspect="1" noChangeArrowheads="1"/>
          </p:cNvPicPr>
          <p:nvPr/>
        </p:nvPicPr>
        <p:blipFill>
          <a:blip r:embed="rId4" cstate="print"/>
          <a:srcRect/>
          <a:stretch>
            <a:fillRect/>
          </a:stretch>
        </p:blipFill>
        <p:spPr bwMode="auto">
          <a:xfrm>
            <a:off x="3272037" y="1617412"/>
            <a:ext cx="2220072" cy="33166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矩形 5"/>
          <p:cNvSpPr/>
          <p:nvPr/>
        </p:nvSpPr>
        <p:spPr>
          <a:xfrm>
            <a:off x="5625016" y="1122154"/>
            <a:ext cx="6233532" cy="6001643"/>
          </a:xfrm>
          <a:prstGeom prst="rect">
            <a:avLst/>
          </a:prstGeom>
        </p:spPr>
        <p:txBody>
          <a:bodyPr wrap="square">
            <a:spAutoFit/>
          </a:bodyPr>
          <a:lstStyle/>
          <a:p>
            <a:r>
              <a:rPr lang="en-US" altLang="zh-CN" sz="2400" dirty="0"/>
              <a:t>《</a:t>
            </a:r>
            <a:r>
              <a:rPr lang="zh-CN" altLang="en-US" sz="2400" dirty="0"/>
              <a:t>商学院</a:t>
            </a:r>
            <a:r>
              <a:rPr lang="en-US" altLang="zh-CN" sz="2400" dirty="0"/>
              <a:t>》</a:t>
            </a:r>
            <a:r>
              <a:rPr lang="zh-CN" altLang="en-US" sz="2400" dirty="0"/>
              <a:t>杂志</a:t>
            </a:r>
            <a:r>
              <a:rPr lang="en-US" altLang="zh-CN" sz="2400" dirty="0"/>
              <a:t>2005</a:t>
            </a:r>
            <a:r>
              <a:rPr lang="zh-CN" altLang="en-US" sz="2400" dirty="0"/>
              <a:t>年第七期刊登了一个小故事叫做</a:t>
            </a:r>
            <a:r>
              <a:rPr lang="en-US" altLang="zh-CN" sz="2400" dirty="0">
                <a:solidFill>
                  <a:srgbClr val="FF0000"/>
                </a:solidFill>
              </a:rPr>
              <a:t>《</a:t>
            </a:r>
            <a:r>
              <a:rPr lang="zh-CN" altLang="en-US" sz="2400" dirty="0">
                <a:solidFill>
                  <a:srgbClr val="FF0000"/>
                </a:solidFill>
              </a:rPr>
              <a:t>别忘了关门</a:t>
            </a:r>
            <a:r>
              <a:rPr lang="en-US" altLang="zh-CN" sz="2400" dirty="0">
                <a:solidFill>
                  <a:srgbClr val="FF0000"/>
                </a:solidFill>
              </a:rPr>
              <a:t>》</a:t>
            </a:r>
            <a:r>
              <a:rPr lang="zh-CN" altLang="en-US" sz="2400" dirty="0"/>
              <a:t>，故事说动物园的管理员突然发现袋鼠从围栏里跳了出来，经过分析，大家一致认为：袋鼠之所以能跳出来完全是因为围栏太低。所以决定将围栏加高。没想到，第二天袋鼠还能跳出来，于是，围栏被继续加高。但是，令这些管理员们惊恐万分的是，无论围栏加高多少，袋鼠们都会在第二天跳出来。领导们一不做二不休，安装了最先进的监控设备，轮流值班，</a:t>
            </a:r>
            <a:r>
              <a:rPr lang="en-US" altLang="zh-CN" sz="2400" dirty="0"/>
              <a:t>24</a:t>
            </a:r>
            <a:r>
              <a:rPr lang="zh-CN" altLang="en-US" sz="2400" dirty="0"/>
              <a:t>小时守着这些白天看起来特别听话的袋鼠。终于，他们发现了问题所在，真正的“罪魁祸首”是管理员</a:t>
            </a:r>
            <a:r>
              <a:rPr lang="zh-CN" altLang="en-US" sz="2400" b="1" dirty="0">
                <a:solidFill>
                  <a:srgbClr val="FF0000"/>
                </a:solidFill>
              </a:rPr>
              <a:t>忘记锁上的门</a:t>
            </a:r>
            <a:r>
              <a:rPr lang="zh-CN" altLang="en-US" sz="2400" dirty="0"/>
              <a:t>，袋鼠们晚上居然是通过大门“堂堂正正”跳出来的，真是让人哭笑不得。</a:t>
            </a:r>
          </a:p>
          <a:p>
            <a:r>
              <a:rPr lang="zh-CN" altLang="en-US" sz="2400" dirty="0" smtClean="0"/>
              <a:t>　　</a:t>
            </a:r>
            <a:endParaRPr lang="en-US" altLang="zh-CN" sz="2400" dirty="0"/>
          </a:p>
        </p:txBody>
      </p:sp>
      <p:sp>
        <p:nvSpPr>
          <p:cNvPr id="8" name="矩形 14"/>
          <p:cNvSpPr>
            <a:spLocks noChangeArrowheads="1"/>
          </p:cNvSpPr>
          <p:nvPr/>
        </p:nvSpPr>
        <p:spPr bwMode="auto">
          <a:xfrm>
            <a:off x="127742" y="125949"/>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9" name="L 形 16"/>
          <p:cNvSpPr>
            <a:spLocks/>
          </p:cNvSpPr>
          <p:nvPr/>
        </p:nvSpPr>
        <p:spPr bwMode="auto">
          <a:xfrm rot="16200000">
            <a:off x="3393229" y="-3039525"/>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10" name="文本框 18"/>
          <p:cNvSpPr txBox="1">
            <a:spLocks noChangeArrowheads="1"/>
          </p:cNvSpPr>
          <p:nvPr/>
        </p:nvSpPr>
        <p:spPr bwMode="auto">
          <a:xfrm>
            <a:off x="127742" y="114837"/>
            <a:ext cx="4614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建立</a:t>
            </a:r>
            <a:r>
              <a:rPr lang="zh-CN" altLang="en-US" dirty="0">
                <a:solidFill>
                  <a:schemeClr val="bg1"/>
                </a:solidFill>
                <a:latin typeface="华文细黑" panose="02010600040101010101" pitchFamily="2" charset="-122"/>
                <a:ea typeface="华文细黑" panose="02010600040101010101" pitchFamily="2" charset="-122"/>
              </a:rPr>
              <a:t>网络</a:t>
            </a:r>
            <a:r>
              <a:rPr lang="zh-CN" altLang="en-US" dirty="0" smtClean="0">
                <a:solidFill>
                  <a:schemeClr val="bg1"/>
                </a:solidFill>
                <a:latin typeface="华文细黑" panose="02010600040101010101" pitchFamily="2" charset="-122"/>
                <a:ea typeface="华文细黑" panose="02010600040101010101" pitchFamily="2" charset="-122"/>
              </a:rPr>
              <a:t>安全意识</a:t>
            </a:r>
            <a:endParaRPr lang="zh-CN" altLang="en-US"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690384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a:xfrm>
            <a:off x="-7249215" y="79917"/>
            <a:ext cx="8191500" cy="2451100"/>
          </a:xfrm>
          <a:prstGeom prst="rect">
            <a:avLst/>
          </a:prstGeom>
        </p:spPr>
        <p:txBody>
          <a:bodyPr vert="horz" wrap="square" lIns="94597" tIns="47298" rIns="94597" bIns="47298"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smtClean="0">
              <a:cs typeface="+mn-ea"/>
              <a:sym typeface="+mn-lt"/>
            </a:endParaRPr>
          </a:p>
          <a:p>
            <a:pPr>
              <a:lnSpc>
                <a:spcPct val="150000"/>
              </a:lnSpc>
              <a:spcBef>
                <a:spcPct val="0"/>
              </a:spcBef>
            </a:pPr>
            <a:endParaRPr lang="zh-CN" altLang="en-US" sz="1400" dirty="0">
              <a:cs typeface="+mn-ea"/>
              <a:sym typeface="+mn-lt"/>
            </a:endParaRPr>
          </a:p>
        </p:txBody>
      </p:sp>
      <p:sp>
        <p:nvSpPr>
          <p:cNvPr id="20" name="矩形 14"/>
          <p:cNvSpPr>
            <a:spLocks noChangeArrowheads="1"/>
          </p:cNvSpPr>
          <p:nvPr/>
        </p:nvSpPr>
        <p:spPr bwMode="auto">
          <a:xfrm>
            <a:off x="212802" y="327644"/>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21" name="L 形 16"/>
          <p:cNvSpPr>
            <a:spLocks/>
          </p:cNvSpPr>
          <p:nvPr/>
        </p:nvSpPr>
        <p:spPr bwMode="auto">
          <a:xfrm rot="16200000">
            <a:off x="3478289" y="-2837830"/>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2" name="文本框 18"/>
          <p:cNvSpPr txBox="1">
            <a:spLocks noChangeArrowheads="1"/>
          </p:cNvSpPr>
          <p:nvPr/>
        </p:nvSpPr>
        <p:spPr bwMode="auto">
          <a:xfrm>
            <a:off x="212802" y="316532"/>
            <a:ext cx="4614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dirty="0" smtClean="0">
                <a:solidFill>
                  <a:schemeClr val="bg1"/>
                </a:solidFill>
                <a:latin typeface="华文细黑" panose="02010600040101010101" pitchFamily="2" charset="-122"/>
                <a:ea typeface="华文细黑" panose="02010600040101010101" pitchFamily="2" charset="-122"/>
              </a:rPr>
              <a:t>建立</a:t>
            </a:r>
            <a:r>
              <a:rPr lang="zh-CN" altLang="en-US" dirty="0">
                <a:solidFill>
                  <a:schemeClr val="bg1"/>
                </a:solidFill>
                <a:latin typeface="华文细黑" panose="02010600040101010101" pitchFamily="2" charset="-122"/>
                <a:ea typeface="华文细黑" panose="02010600040101010101" pitchFamily="2" charset="-122"/>
              </a:rPr>
              <a:t>网络</a:t>
            </a:r>
            <a:r>
              <a:rPr lang="zh-CN" altLang="en-US" dirty="0" smtClean="0">
                <a:solidFill>
                  <a:schemeClr val="bg1"/>
                </a:solidFill>
                <a:latin typeface="华文细黑" panose="02010600040101010101" pitchFamily="2" charset="-122"/>
                <a:ea typeface="华文细黑" panose="02010600040101010101" pitchFamily="2" charset="-122"/>
              </a:rPr>
              <a:t>安全意识</a:t>
            </a:r>
            <a:endParaRPr lang="zh-CN" altLang="en-US" dirty="0">
              <a:solidFill>
                <a:schemeClr val="bg1"/>
              </a:solidFill>
              <a:latin typeface="华文细黑" panose="02010600040101010101" pitchFamily="2" charset="-122"/>
              <a:ea typeface="华文细黑" panose="02010600040101010101" pitchFamily="2" charset="-122"/>
            </a:endParaRPr>
          </a:p>
        </p:txBody>
      </p:sp>
      <p:sp>
        <p:nvSpPr>
          <p:cNvPr id="8" name="Rectangle 3"/>
          <p:cNvSpPr txBox="1">
            <a:spLocks noChangeArrowheads="1"/>
          </p:cNvSpPr>
          <p:nvPr/>
        </p:nvSpPr>
        <p:spPr bwMode="gray">
          <a:xfrm>
            <a:off x="333347" y="2068666"/>
            <a:ext cx="10923290" cy="212587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ctr" eaLnBrk="0" hangingPunct="0">
              <a:lnSpc>
                <a:spcPct val="200000"/>
              </a:lnSpc>
              <a:buClr>
                <a:srgbClr val="3399FF"/>
              </a:buClr>
              <a:defRPr/>
            </a:pPr>
            <a:r>
              <a:rPr lang="zh-CN" altLang="en-US" sz="3200" b="1" kern="0" dirty="0">
                <a:solidFill>
                  <a:schemeClr val="tx1">
                    <a:lumMod val="85000"/>
                    <a:lumOff val="15000"/>
                  </a:schemeClr>
                </a:solidFill>
                <a:cs typeface="+mn-ea"/>
                <a:sym typeface="+mn-lt"/>
              </a:rPr>
              <a:t>网络</a:t>
            </a:r>
            <a:r>
              <a:rPr lang="zh-CN" altLang="en-US" sz="3200" b="1" kern="0" dirty="0" smtClean="0">
                <a:solidFill>
                  <a:schemeClr val="tx1">
                    <a:lumMod val="85000"/>
                    <a:lumOff val="15000"/>
                  </a:schemeClr>
                </a:solidFill>
                <a:latin typeface="+mn-lt"/>
                <a:ea typeface="+mn-ea"/>
                <a:cs typeface="+mn-ea"/>
                <a:sym typeface="+mn-lt"/>
              </a:rPr>
              <a:t>安全</a:t>
            </a:r>
            <a:r>
              <a:rPr lang="zh-CN" altLang="en-US" sz="3200" b="1" kern="0" dirty="0">
                <a:solidFill>
                  <a:schemeClr val="tx1">
                    <a:lumMod val="85000"/>
                    <a:lumOff val="15000"/>
                  </a:schemeClr>
                </a:solidFill>
                <a:latin typeface="+mn-lt"/>
                <a:ea typeface="+mn-ea"/>
                <a:cs typeface="+mn-ea"/>
                <a:sym typeface="+mn-lt"/>
              </a:rPr>
              <a:t>除了是故事中的围栏之外，还有那道千万别忘记关的门，最重要的就是那颗别忘了关门的心</a:t>
            </a:r>
            <a:r>
              <a:rPr lang="en-US" altLang="zh-CN" sz="3200" b="1" kern="0" dirty="0">
                <a:solidFill>
                  <a:schemeClr val="tx1">
                    <a:lumMod val="85000"/>
                    <a:lumOff val="15000"/>
                  </a:schemeClr>
                </a:solidFill>
                <a:latin typeface="+mn-lt"/>
                <a:ea typeface="+mn-ea"/>
                <a:cs typeface="+mn-ea"/>
                <a:sym typeface="+mn-lt"/>
              </a:rPr>
              <a:t>———</a:t>
            </a:r>
            <a:r>
              <a:rPr lang="zh-CN" altLang="en-US" sz="3200" b="1" kern="0" dirty="0">
                <a:solidFill>
                  <a:srgbClr val="FF0000"/>
                </a:solidFill>
                <a:latin typeface="+mn-lt"/>
                <a:ea typeface="+mn-ea"/>
                <a:cs typeface="+mn-ea"/>
                <a:sym typeface="+mn-lt"/>
              </a:rPr>
              <a:t>安全意识</a:t>
            </a:r>
          </a:p>
        </p:txBody>
      </p:sp>
      <p:sp>
        <p:nvSpPr>
          <p:cNvPr id="7" name="Rectangle 2"/>
          <p:cNvSpPr>
            <a:spLocks noGrp="1" noRot="1" noChangeArrowheads="1"/>
          </p:cNvSpPr>
          <p:nvPr/>
        </p:nvSpPr>
        <p:spPr>
          <a:xfrm>
            <a:off x="2256677" y="4739589"/>
            <a:ext cx="6600961" cy="1252997"/>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gn="dist" eaLnBrk="1" hangingPunct="1">
              <a:lnSpc>
                <a:spcPct val="150000"/>
              </a:lnSpc>
            </a:pPr>
            <a:r>
              <a:rPr lang="zh-CN" altLang="en-US" sz="4800" dirty="0">
                <a:solidFill>
                  <a:schemeClr val="tx1">
                    <a:lumMod val="85000"/>
                    <a:lumOff val="15000"/>
                  </a:schemeClr>
                </a:solidFill>
                <a:effectLst>
                  <a:outerShdw blurRad="50800" dir="5400000" sx="1000" sy="1000" algn="ctr" rotWithShape="0">
                    <a:srgbClr val="000000">
                      <a:alpha val="43137"/>
                    </a:srgbClr>
                  </a:outerShdw>
                </a:effectLst>
                <a:latin typeface="+mn-lt"/>
                <a:ea typeface="+mn-ea"/>
                <a:cs typeface="+mn-ea"/>
                <a:sym typeface="+mn-lt"/>
              </a:rPr>
              <a:t>如何做好个人安全</a:t>
            </a:r>
            <a:r>
              <a:rPr lang="zh-CN" altLang="en-US" sz="4800" dirty="0" smtClean="0">
                <a:solidFill>
                  <a:schemeClr val="tx1">
                    <a:lumMod val="85000"/>
                    <a:lumOff val="15000"/>
                  </a:schemeClr>
                </a:solidFill>
                <a:effectLst>
                  <a:outerShdw blurRad="50800" dir="5400000" sx="1000" sy="1000" algn="ctr" rotWithShape="0">
                    <a:srgbClr val="000000">
                      <a:alpha val="43137"/>
                    </a:srgbClr>
                  </a:outerShdw>
                </a:effectLst>
                <a:latin typeface="+mn-lt"/>
                <a:ea typeface="+mn-ea"/>
                <a:cs typeface="+mn-ea"/>
                <a:sym typeface="+mn-lt"/>
              </a:rPr>
              <a:t>防护</a:t>
            </a:r>
            <a:r>
              <a:rPr lang="en-US" altLang="zh-CN" sz="4800" dirty="0" smtClean="0">
                <a:solidFill>
                  <a:schemeClr val="tx1">
                    <a:lumMod val="85000"/>
                    <a:lumOff val="15000"/>
                  </a:schemeClr>
                </a:solidFill>
                <a:effectLst>
                  <a:outerShdw blurRad="50800" dir="5400000" sx="1000" sy="1000" algn="ctr" rotWithShape="0">
                    <a:srgbClr val="000000">
                      <a:alpha val="43137"/>
                    </a:srgbClr>
                  </a:outerShdw>
                </a:effectLst>
                <a:latin typeface="+mn-lt"/>
                <a:ea typeface="+mn-ea"/>
                <a:cs typeface="+mn-ea"/>
                <a:sym typeface="+mn-lt"/>
              </a:rPr>
              <a:t>?</a:t>
            </a:r>
            <a:endParaRPr lang="zh-CN" altLang="en-US" sz="4800" dirty="0">
              <a:solidFill>
                <a:schemeClr val="tx1">
                  <a:lumMod val="85000"/>
                  <a:lumOff val="15000"/>
                </a:schemeClr>
              </a:solidFill>
              <a:effectLst>
                <a:outerShdw blurRad="50800" dir="5400000" sx="1000" sy="1000" algn="ctr" rotWithShape="0">
                  <a:srgbClr val="000000">
                    <a:alpha val="43137"/>
                  </a:srgbClr>
                </a:outerShdw>
              </a:effectLst>
              <a:latin typeface="+mn-lt"/>
              <a:ea typeface="+mn-ea"/>
              <a:cs typeface="+mn-ea"/>
              <a:sym typeface="+mn-lt"/>
            </a:endParaRPr>
          </a:p>
        </p:txBody>
      </p:sp>
    </p:spTree>
    <p:extLst>
      <p:ext uri="{BB962C8B-B14F-4D97-AF65-F5344CB8AC3E}">
        <p14:creationId xmlns:p14="http://schemas.microsoft.com/office/powerpoint/2010/main" val="362882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Rot="1" noChangeArrowheads="1"/>
          </p:cNvSpPr>
          <p:nvPr/>
        </p:nvSpPr>
        <p:spPr>
          <a:xfrm>
            <a:off x="1083778" y="253798"/>
            <a:ext cx="3167955" cy="487363"/>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gn="dist" eaLnBrk="1" hangingPunct="1">
              <a:lnSpc>
                <a:spcPct val="150000"/>
              </a:lnSpc>
            </a:pPr>
            <a:r>
              <a:rPr lang="zh-CN" altLang="en-US" sz="2400" dirty="0">
                <a:solidFill>
                  <a:srgbClr val="2071B0"/>
                </a:solidFill>
                <a:latin typeface="+mn-lt"/>
                <a:ea typeface="+mn-ea"/>
                <a:cs typeface="+mn-ea"/>
                <a:sym typeface="+mn-lt"/>
              </a:rPr>
              <a:t>信息安全“十二”招</a:t>
            </a:r>
          </a:p>
        </p:txBody>
      </p:sp>
      <p:sp>
        <p:nvSpPr>
          <p:cNvPr id="9" name="Rectangle 3"/>
          <p:cNvSpPr>
            <a:spLocks noGrp="1" noRot="1" noChangeArrowheads="1"/>
          </p:cNvSpPr>
          <p:nvPr/>
        </p:nvSpPr>
        <p:spPr>
          <a:xfrm>
            <a:off x="1083778" y="1189902"/>
            <a:ext cx="4356484" cy="5436604"/>
          </a:xfrm>
          <a:prstGeom prst="rect">
            <a:avLst/>
          </a:prstGeom>
        </p:spPr>
        <p:txBody>
          <a:bodyPr/>
          <a:lstStyle>
            <a:lvl1pPr marL="342900" indent="-342900" algn="l" rtl="0" eaLnBrk="0" fontAlgn="base" hangingPunct="0">
              <a:spcBef>
                <a:spcPct val="20000"/>
              </a:spcBef>
              <a:spcAft>
                <a:spcPct val="0"/>
              </a:spcAft>
              <a:buClr>
                <a:srgbClr val="3399FF"/>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
              <a:defRPr sz="2600">
                <a:solidFill>
                  <a:schemeClr val="tx1"/>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Arial" charset="0"/>
                <a:ea typeface="+mn-ea"/>
              </a:defRPr>
            </a:lvl4pPr>
            <a:lvl5pPr marL="2057400" indent="-228600" algn="l" rtl="0" eaLnBrk="0" fontAlgn="base" hangingPunct="0">
              <a:spcBef>
                <a:spcPct val="20000"/>
              </a:spcBef>
              <a:spcAft>
                <a:spcPct val="0"/>
              </a:spcAft>
              <a:buChar char="»"/>
              <a:defRPr sz="2000">
                <a:solidFill>
                  <a:schemeClr val="tx1"/>
                </a:solidFill>
                <a:latin typeface="Arial" charset="0"/>
                <a:ea typeface="+mn-ea"/>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eaLnBrk="1" hangingPunct="1">
              <a:lnSpc>
                <a:spcPct val="150000"/>
              </a:lnSpc>
              <a:spcBef>
                <a:spcPct val="0"/>
              </a:spcBef>
            </a:pPr>
            <a:r>
              <a:rPr lang="zh-CN" altLang="en-US" sz="2400" b="1" dirty="0">
                <a:cs typeface="+mn-ea"/>
                <a:sym typeface="+mn-lt"/>
              </a:rPr>
              <a:t>初始安全很重要</a:t>
            </a:r>
            <a:r>
              <a:rPr lang="zh-CN" altLang="en-US" sz="2400" dirty="0">
                <a:cs typeface="+mn-ea"/>
                <a:sym typeface="+mn-lt"/>
              </a:rPr>
              <a:t> </a:t>
            </a: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1</a:t>
            </a:r>
            <a:r>
              <a:rPr lang="zh-CN" altLang="en-US" sz="1800" dirty="0">
                <a:cs typeface="+mn-ea"/>
                <a:sym typeface="+mn-lt"/>
              </a:rPr>
              <a:t>招 口令要强</a:t>
            </a: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2</a:t>
            </a:r>
            <a:r>
              <a:rPr lang="zh-CN" altLang="en-US" sz="1800" dirty="0">
                <a:cs typeface="+mn-ea"/>
                <a:sym typeface="+mn-lt"/>
              </a:rPr>
              <a:t>招 电脑防护要做好</a:t>
            </a:r>
            <a:endParaRPr lang="en-US" altLang="zh-CN" sz="1800" dirty="0">
              <a:cs typeface="+mn-ea"/>
              <a:sym typeface="+mn-lt"/>
            </a:endParaRPr>
          </a:p>
          <a:p>
            <a:pPr marL="457200" lvl="1" indent="0" eaLnBrk="1" hangingPunct="1">
              <a:lnSpc>
                <a:spcPct val="150000"/>
              </a:lnSpc>
              <a:spcBef>
                <a:spcPct val="0"/>
              </a:spcBef>
              <a:buNone/>
            </a:pPr>
            <a:r>
              <a:rPr lang="zh-CN" altLang="en-US" sz="2400" dirty="0">
                <a:cs typeface="+mn-ea"/>
                <a:sym typeface="+mn-lt"/>
              </a:rPr>
              <a:t>	</a:t>
            </a:r>
          </a:p>
          <a:p>
            <a:pPr eaLnBrk="1" hangingPunct="1">
              <a:lnSpc>
                <a:spcPct val="150000"/>
              </a:lnSpc>
              <a:spcBef>
                <a:spcPct val="0"/>
              </a:spcBef>
            </a:pPr>
            <a:r>
              <a:rPr lang="zh-CN" altLang="en-US" sz="2400" b="1" dirty="0">
                <a:cs typeface="+mn-ea"/>
                <a:sym typeface="+mn-lt"/>
              </a:rPr>
              <a:t>日常细节须注意</a:t>
            </a:r>
            <a:r>
              <a:rPr lang="zh-CN" altLang="en-US" sz="2400" dirty="0">
                <a:cs typeface="+mn-ea"/>
                <a:sym typeface="+mn-lt"/>
              </a:rPr>
              <a:t> </a:t>
            </a: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3</a:t>
            </a:r>
            <a:r>
              <a:rPr lang="zh-CN" altLang="en-US" sz="1800" dirty="0">
                <a:cs typeface="+mn-ea"/>
                <a:sym typeface="+mn-lt"/>
              </a:rPr>
              <a:t>招 手机安全需谨慎</a:t>
            </a:r>
            <a:endParaRPr lang="en-US" altLang="zh-CN" sz="1800" dirty="0">
              <a:cs typeface="+mn-ea"/>
              <a:sym typeface="+mn-lt"/>
            </a:endParaRP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4</a:t>
            </a:r>
            <a:r>
              <a:rPr lang="zh-CN" altLang="en-US" sz="1800" dirty="0">
                <a:cs typeface="+mn-ea"/>
                <a:sym typeface="+mn-lt"/>
              </a:rPr>
              <a:t>招 </a:t>
            </a:r>
            <a:r>
              <a:rPr lang="en-US" altLang="zh-CN" sz="1800" dirty="0">
                <a:cs typeface="+mn-ea"/>
                <a:sym typeface="+mn-lt"/>
              </a:rPr>
              <a:t>U</a:t>
            </a:r>
            <a:r>
              <a:rPr lang="zh-CN" altLang="en-US" sz="1800" dirty="0">
                <a:cs typeface="+mn-ea"/>
                <a:sym typeface="+mn-lt"/>
              </a:rPr>
              <a:t>盘使用要注意</a:t>
            </a:r>
            <a:endParaRPr lang="en-US" altLang="zh-CN" sz="1800" dirty="0">
              <a:cs typeface="+mn-ea"/>
              <a:sym typeface="+mn-lt"/>
            </a:endParaRP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5</a:t>
            </a:r>
            <a:r>
              <a:rPr lang="zh-CN" altLang="en-US" sz="1800" dirty="0">
                <a:cs typeface="+mn-ea"/>
                <a:sym typeface="+mn-lt"/>
              </a:rPr>
              <a:t>招 临时离开要锁屏</a:t>
            </a:r>
            <a:endParaRPr lang="en-US" altLang="zh-CN" sz="1800" dirty="0">
              <a:cs typeface="+mn-ea"/>
              <a:sym typeface="+mn-lt"/>
            </a:endParaRP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6</a:t>
            </a:r>
            <a:r>
              <a:rPr lang="zh-CN" altLang="en-US" sz="1800" dirty="0">
                <a:cs typeface="+mn-ea"/>
                <a:sym typeface="+mn-lt"/>
              </a:rPr>
              <a:t>招 文件存储需加密	</a:t>
            </a:r>
          </a:p>
        </p:txBody>
      </p:sp>
      <p:sp>
        <p:nvSpPr>
          <p:cNvPr id="10" name="Rectangle 4"/>
          <p:cNvSpPr>
            <a:spLocks noGrp="1" noRot="1" noChangeArrowheads="1"/>
          </p:cNvSpPr>
          <p:nvPr/>
        </p:nvSpPr>
        <p:spPr>
          <a:xfrm>
            <a:off x="5548274" y="1189902"/>
            <a:ext cx="4608512" cy="4411662"/>
          </a:xfrm>
          <a:prstGeom prst="rect">
            <a:avLst/>
          </a:prstGeom>
        </p:spPr>
        <p:txBody>
          <a:bodyPr/>
          <a:lstStyle>
            <a:lvl1pPr marL="342900" indent="-342900" algn="l" rtl="0" eaLnBrk="0" fontAlgn="base" hangingPunct="0">
              <a:spcBef>
                <a:spcPct val="20000"/>
              </a:spcBef>
              <a:spcAft>
                <a:spcPct val="0"/>
              </a:spcAft>
              <a:buClr>
                <a:srgbClr val="3399FF"/>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
              <a:defRPr sz="2600">
                <a:solidFill>
                  <a:schemeClr val="tx1"/>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Arial" charset="0"/>
                <a:ea typeface="+mn-ea"/>
              </a:defRPr>
            </a:lvl4pPr>
            <a:lvl5pPr marL="2057400" indent="-228600" algn="l" rtl="0" eaLnBrk="0" fontAlgn="base" hangingPunct="0">
              <a:spcBef>
                <a:spcPct val="20000"/>
              </a:spcBef>
              <a:spcAft>
                <a:spcPct val="0"/>
              </a:spcAft>
              <a:buChar char="»"/>
              <a:defRPr sz="2000">
                <a:solidFill>
                  <a:schemeClr val="tx1"/>
                </a:solidFill>
                <a:latin typeface="Arial" charset="0"/>
                <a:ea typeface="+mn-ea"/>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eaLnBrk="1" hangingPunct="1">
              <a:lnSpc>
                <a:spcPct val="150000"/>
              </a:lnSpc>
              <a:spcBef>
                <a:spcPct val="0"/>
              </a:spcBef>
            </a:pPr>
            <a:r>
              <a:rPr lang="zh-CN" altLang="en-US" sz="2400" b="1" dirty="0">
                <a:cs typeface="+mn-ea"/>
                <a:sym typeface="+mn-lt"/>
              </a:rPr>
              <a:t>上网习惯要掌握</a:t>
            </a: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7</a:t>
            </a:r>
            <a:r>
              <a:rPr lang="zh-CN" altLang="en-US" sz="1800" dirty="0">
                <a:cs typeface="+mn-ea"/>
                <a:sym typeface="+mn-lt"/>
              </a:rPr>
              <a:t>招 浏览网页的安全</a:t>
            </a:r>
            <a:endParaRPr lang="en-US" altLang="zh-CN" sz="1800" dirty="0">
              <a:cs typeface="+mn-ea"/>
              <a:sym typeface="+mn-lt"/>
            </a:endParaRP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8</a:t>
            </a:r>
            <a:r>
              <a:rPr lang="zh-CN" altLang="en-US" sz="1800" dirty="0">
                <a:cs typeface="+mn-ea"/>
                <a:sym typeface="+mn-lt"/>
              </a:rPr>
              <a:t>招 网上注册的安全</a:t>
            </a: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9</a:t>
            </a:r>
            <a:r>
              <a:rPr lang="zh-CN" altLang="en-US" sz="1800" dirty="0">
                <a:cs typeface="+mn-ea"/>
                <a:sym typeface="+mn-lt"/>
              </a:rPr>
              <a:t>招 电子邮件的安全</a:t>
            </a:r>
            <a:endParaRPr lang="en-US" altLang="zh-CN" sz="1800" dirty="0">
              <a:cs typeface="+mn-ea"/>
              <a:sym typeface="+mn-lt"/>
            </a:endParaRP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10</a:t>
            </a:r>
            <a:r>
              <a:rPr lang="zh-CN" altLang="en-US" sz="1800" dirty="0">
                <a:cs typeface="+mn-ea"/>
                <a:sym typeface="+mn-lt"/>
              </a:rPr>
              <a:t>招 网上聊天的安全</a:t>
            </a:r>
            <a:endParaRPr lang="en-US" altLang="zh-CN" sz="1800" dirty="0">
              <a:cs typeface="+mn-ea"/>
              <a:sym typeface="+mn-lt"/>
            </a:endParaRPr>
          </a:p>
          <a:p>
            <a:pPr lvl="1" eaLnBrk="1" hangingPunct="1">
              <a:lnSpc>
                <a:spcPct val="150000"/>
              </a:lnSpc>
              <a:spcBef>
                <a:spcPct val="0"/>
              </a:spcBef>
            </a:pPr>
            <a:endParaRPr lang="zh-CN" altLang="en-US" sz="2400" dirty="0">
              <a:cs typeface="+mn-ea"/>
              <a:sym typeface="+mn-lt"/>
            </a:endParaRPr>
          </a:p>
          <a:p>
            <a:pPr eaLnBrk="1" hangingPunct="1">
              <a:lnSpc>
                <a:spcPct val="150000"/>
              </a:lnSpc>
              <a:spcBef>
                <a:spcPct val="0"/>
              </a:spcBef>
            </a:pPr>
            <a:r>
              <a:rPr lang="zh-CN" altLang="en-US" sz="2400" b="1" dirty="0">
                <a:cs typeface="+mn-ea"/>
                <a:sym typeface="+mn-lt"/>
              </a:rPr>
              <a:t>最后，遵纪守法</a:t>
            </a: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11</a:t>
            </a:r>
            <a:r>
              <a:rPr lang="zh-CN" altLang="en-US" sz="1800" dirty="0">
                <a:cs typeface="+mn-ea"/>
                <a:sym typeface="+mn-lt"/>
              </a:rPr>
              <a:t>招 警惕人为的欺骗</a:t>
            </a:r>
            <a:endParaRPr lang="en-US" altLang="zh-CN" sz="1800" dirty="0">
              <a:cs typeface="+mn-ea"/>
              <a:sym typeface="+mn-lt"/>
            </a:endParaRPr>
          </a:p>
          <a:p>
            <a:pPr marL="457200" lvl="1" indent="0" eaLnBrk="1" hangingPunct="1">
              <a:lnSpc>
                <a:spcPct val="200000"/>
              </a:lnSpc>
              <a:spcBef>
                <a:spcPct val="0"/>
              </a:spcBef>
              <a:buNone/>
            </a:pPr>
            <a:r>
              <a:rPr lang="zh-CN" altLang="en-US" sz="1800" dirty="0">
                <a:cs typeface="+mn-ea"/>
                <a:sym typeface="+mn-lt"/>
              </a:rPr>
              <a:t>第</a:t>
            </a:r>
            <a:r>
              <a:rPr lang="en-US" altLang="zh-CN" sz="1800" dirty="0">
                <a:cs typeface="+mn-ea"/>
                <a:sym typeface="+mn-lt"/>
              </a:rPr>
              <a:t>12</a:t>
            </a:r>
            <a:r>
              <a:rPr lang="zh-CN" altLang="en-US" sz="1800" dirty="0">
                <a:cs typeface="+mn-ea"/>
                <a:sym typeface="+mn-lt"/>
              </a:rPr>
              <a:t>招 遵守规章制度</a:t>
            </a:r>
            <a:endParaRPr lang="en-US" altLang="zh-CN" sz="1800" dirty="0">
              <a:cs typeface="+mn-ea"/>
              <a:sym typeface="+mn-lt"/>
            </a:endParaRPr>
          </a:p>
          <a:p>
            <a:pPr lvl="1" eaLnBrk="1" hangingPunct="1">
              <a:lnSpc>
                <a:spcPct val="150000"/>
              </a:lnSpc>
              <a:spcBef>
                <a:spcPct val="0"/>
              </a:spcBef>
            </a:pPr>
            <a:endParaRPr lang="zh-CN" altLang="en-US" sz="2400" dirty="0">
              <a:cs typeface="+mn-ea"/>
              <a:sym typeface="+mn-lt"/>
            </a:endParaRPr>
          </a:p>
          <a:p>
            <a:pPr eaLnBrk="1" hangingPunct="1">
              <a:lnSpc>
                <a:spcPct val="150000"/>
              </a:lnSpc>
              <a:spcBef>
                <a:spcPct val="0"/>
              </a:spcBef>
            </a:pPr>
            <a:endParaRPr lang="zh-CN" altLang="en-US" dirty="0">
              <a:cs typeface="+mn-ea"/>
              <a:sym typeface="+mn-lt"/>
            </a:endParaRPr>
          </a:p>
        </p:txBody>
      </p:sp>
      <p:grpSp>
        <p:nvGrpSpPr>
          <p:cNvPr id="11" name="组合 10">
            <a:extLst>
              <a:ext uri="{FF2B5EF4-FFF2-40B4-BE49-F238E27FC236}">
                <a16:creationId xmlns:a16="http://schemas.microsoft.com/office/drawing/2014/main" id="{080E3B2B-94F3-4947-9CD2-AED58EA14500}"/>
              </a:ext>
            </a:extLst>
          </p:cNvPr>
          <p:cNvGrpSpPr/>
          <p:nvPr/>
        </p:nvGrpSpPr>
        <p:grpSpPr>
          <a:xfrm>
            <a:off x="652462" y="361810"/>
            <a:ext cx="443202" cy="540059"/>
            <a:chOff x="-1" y="69136"/>
            <a:chExt cx="536866" cy="572752"/>
          </a:xfrm>
        </p:grpSpPr>
        <p:sp>
          <p:nvSpPr>
            <p:cNvPr id="12" name="等腰三角形 11">
              <a:extLst>
                <a:ext uri="{FF2B5EF4-FFF2-40B4-BE49-F238E27FC236}">
                  <a16:creationId xmlns:a16="http://schemas.microsoft.com/office/drawing/2014/main" id="{0EADD16D-5250-4F4F-BA82-A239A8A96813}"/>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3" name="等腰三角形 12">
              <a:extLst>
                <a:ext uri="{FF2B5EF4-FFF2-40B4-BE49-F238E27FC236}">
                  <a16:creationId xmlns:a16="http://schemas.microsoft.com/office/drawing/2014/main" id="{608BDA4B-FA85-4BE4-B5DE-D1DEBD22C8B2}"/>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24534021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Rot="1" noChangeArrowheads="1"/>
          </p:cNvSpPr>
          <p:nvPr/>
        </p:nvSpPr>
        <p:spPr>
          <a:xfrm>
            <a:off x="961898" y="477137"/>
            <a:ext cx="2957146" cy="936625"/>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gn="dist" eaLnBrk="1" hangingPunct="1">
              <a:lnSpc>
                <a:spcPct val="150000"/>
              </a:lnSpc>
            </a:pPr>
            <a:r>
              <a:rPr lang="zh-CN" altLang="en-US" sz="2400" dirty="0">
                <a:solidFill>
                  <a:srgbClr val="2071B0"/>
                </a:solidFill>
                <a:latin typeface="+mn-lt"/>
                <a:ea typeface="+mn-ea"/>
                <a:cs typeface="+mn-ea"/>
                <a:sym typeface="+mn-lt"/>
              </a:rPr>
              <a:t>第</a:t>
            </a:r>
            <a:r>
              <a:rPr lang="en-US" altLang="zh-CN" sz="2400" dirty="0">
                <a:solidFill>
                  <a:srgbClr val="2071B0"/>
                </a:solidFill>
                <a:latin typeface="+mn-lt"/>
                <a:ea typeface="+mn-ea"/>
                <a:cs typeface="+mn-ea"/>
                <a:sym typeface="+mn-lt"/>
              </a:rPr>
              <a:t>1</a:t>
            </a:r>
            <a:r>
              <a:rPr lang="zh-CN" altLang="en-US" sz="2400" dirty="0">
                <a:solidFill>
                  <a:srgbClr val="2071B0"/>
                </a:solidFill>
                <a:latin typeface="+mn-lt"/>
                <a:ea typeface="+mn-ea"/>
                <a:cs typeface="+mn-ea"/>
                <a:sym typeface="+mn-lt"/>
              </a:rPr>
              <a:t>招：使用强口令</a:t>
            </a:r>
          </a:p>
        </p:txBody>
      </p:sp>
      <p:sp>
        <p:nvSpPr>
          <p:cNvPr id="15" name="Rectangle 3"/>
          <p:cNvSpPr>
            <a:spLocks noGrp="1" noRot="1" noChangeArrowheads="1"/>
          </p:cNvSpPr>
          <p:nvPr/>
        </p:nvSpPr>
        <p:spPr>
          <a:xfrm>
            <a:off x="6506514" y="1970401"/>
            <a:ext cx="5556448" cy="3852899"/>
          </a:xfrm>
          <a:prstGeom prst="rect">
            <a:avLst/>
          </a:prstGeom>
        </p:spPr>
        <p:txBody>
          <a:bodyPr/>
          <a:lstStyle>
            <a:lvl1pPr marL="342900" indent="-342900" algn="l" rtl="0" eaLnBrk="0" fontAlgn="base" hangingPunct="0">
              <a:spcBef>
                <a:spcPct val="20000"/>
              </a:spcBef>
              <a:spcAft>
                <a:spcPct val="0"/>
              </a:spcAft>
              <a:buClr>
                <a:srgbClr val="3399FF"/>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
              <a:defRPr sz="2600">
                <a:solidFill>
                  <a:schemeClr val="tx1"/>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Arial" charset="0"/>
                <a:ea typeface="+mn-ea"/>
              </a:defRPr>
            </a:lvl4pPr>
            <a:lvl5pPr marL="2057400" indent="-228600" algn="l" rtl="0" eaLnBrk="0" fontAlgn="base" hangingPunct="0">
              <a:spcBef>
                <a:spcPct val="20000"/>
              </a:spcBef>
              <a:spcAft>
                <a:spcPct val="0"/>
              </a:spcAft>
              <a:buChar char="»"/>
              <a:defRPr sz="2000">
                <a:solidFill>
                  <a:schemeClr val="tx1"/>
                </a:solidFill>
                <a:latin typeface="Arial" charset="0"/>
                <a:ea typeface="+mn-ea"/>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eaLnBrk="1" hangingPunct="1">
              <a:lnSpc>
                <a:spcPct val="200000"/>
              </a:lnSpc>
              <a:spcBef>
                <a:spcPct val="0"/>
              </a:spcBef>
            </a:pPr>
            <a:r>
              <a:rPr lang="zh-CN" altLang="en-US" sz="1600" dirty="0">
                <a:cs typeface="+mn-ea"/>
                <a:sym typeface="+mn-lt"/>
              </a:rPr>
              <a:t>口令长度至少八位字符长</a:t>
            </a:r>
          </a:p>
          <a:p>
            <a:pPr eaLnBrk="1" hangingPunct="1">
              <a:lnSpc>
                <a:spcPct val="200000"/>
              </a:lnSpc>
              <a:spcBef>
                <a:spcPct val="0"/>
              </a:spcBef>
            </a:pPr>
            <a:r>
              <a:rPr lang="zh-CN" altLang="en-US" sz="1600" dirty="0">
                <a:cs typeface="+mn-ea"/>
                <a:sym typeface="+mn-lt"/>
              </a:rPr>
              <a:t>口令应混合字母、数字和符号 </a:t>
            </a:r>
          </a:p>
          <a:p>
            <a:pPr eaLnBrk="1" hangingPunct="1">
              <a:lnSpc>
                <a:spcPct val="200000"/>
              </a:lnSpc>
              <a:spcBef>
                <a:spcPct val="0"/>
              </a:spcBef>
            </a:pPr>
            <a:r>
              <a:rPr lang="zh-CN" altLang="en-US" sz="1600" dirty="0">
                <a:cs typeface="+mn-ea"/>
                <a:sym typeface="+mn-lt"/>
              </a:rPr>
              <a:t>口令应难以猜测，例如不要使用你的姓名、用户名、手机号码、生日、配偶</a:t>
            </a:r>
            <a:r>
              <a:rPr lang="en-US" altLang="zh-CN" sz="1600" dirty="0">
                <a:cs typeface="+mn-ea"/>
                <a:sym typeface="+mn-lt"/>
              </a:rPr>
              <a:t>/</a:t>
            </a:r>
            <a:r>
              <a:rPr lang="zh-CN" altLang="en-US" sz="1600" dirty="0">
                <a:cs typeface="+mn-ea"/>
                <a:sym typeface="+mn-lt"/>
              </a:rPr>
              <a:t>孩子姓名和生日等。 </a:t>
            </a:r>
          </a:p>
          <a:p>
            <a:pPr eaLnBrk="1" hangingPunct="1">
              <a:lnSpc>
                <a:spcPct val="200000"/>
              </a:lnSpc>
              <a:spcBef>
                <a:spcPct val="0"/>
              </a:spcBef>
            </a:pPr>
            <a:r>
              <a:rPr lang="zh-CN" altLang="en-US" sz="1600" dirty="0">
                <a:cs typeface="+mn-ea"/>
                <a:sym typeface="+mn-lt"/>
              </a:rPr>
              <a:t>对不同资源使用不同口令</a:t>
            </a:r>
          </a:p>
          <a:p>
            <a:pPr eaLnBrk="1" hangingPunct="1">
              <a:lnSpc>
                <a:spcPct val="200000"/>
              </a:lnSpc>
              <a:spcBef>
                <a:spcPct val="0"/>
              </a:spcBef>
            </a:pPr>
            <a:r>
              <a:rPr lang="zh-CN" altLang="en-US" sz="1600" dirty="0">
                <a:cs typeface="+mn-ea"/>
                <a:sym typeface="+mn-lt"/>
              </a:rPr>
              <a:t>不要把口令写在纸上或其它可能被他人容易取得的地方</a:t>
            </a:r>
          </a:p>
          <a:p>
            <a:pPr eaLnBrk="1" hangingPunct="1">
              <a:lnSpc>
                <a:spcPct val="200000"/>
              </a:lnSpc>
              <a:spcBef>
                <a:spcPct val="0"/>
              </a:spcBef>
            </a:pPr>
            <a:r>
              <a:rPr lang="zh-CN" altLang="en-US" sz="1600" dirty="0">
                <a:cs typeface="+mn-ea"/>
                <a:sym typeface="+mn-lt"/>
              </a:rPr>
              <a:t>定期修改口令 </a:t>
            </a:r>
          </a:p>
        </p:txBody>
      </p:sp>
      <p:pic>
        <p:nvPicPr>
          <p:cNvPr id="16" name="Picture 5" descr="1"/>
          <p:cNvPicPr>
            <a:picLocks noChangeAspect="1" noChangeArrowheads="1"/>
          </p:cNvPicPr>
          <p:nvPr/>
        </p:nvPicPr>
        <p:blipFill>
          <a:blip r:embed="rId2"/>
          <a:srcRect/>
          <a:stretch>
            <a:fillRect/>
          </a:stretch>
        </p:blipFill>
        <p:spPr bwMode="auto">
          <a:xfrm>
            <a:off x="352062" y="2330441"/>
            <a:ext cx="2518042" cy="2853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Text Box 8"/>
          <p:cNvSpPr txBox="1">
            <a:spLocks noChangeArrowheads="1"/>
          </p:cNvSpPr>
          <p:nvPr/>
        </p:nvSpPr>
        <p:spPr bwMode="auto">
          <a:xfrm>
            <a:off x="2978122" y="2090040"/>
            <a:ext cx="3780420" cy="3108543"/>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nSpc>
                <a:spcPct val="200000"/>
              </a:lnSpc>
            </a:pPr>
            <a:r>
              <a:rPr lang="zh-CN" altLang="en-US" b="1" dirty="0">
                <a:solidFill>
                  <a:schemeClr val="tx1">
                    <a:lumMod val="85000"/>
                    <a:lumOff val="15000"/>
                  </a:schemeClr>
                </a:solidFill>
                <a:latin typeface="+mn-lt"/>
                <a:ea typeface="+mn-ea"/>
                <a:cs typeface="+mn-ea"/>
                <a:sym typeface="+mn-lt"/>
              </a:rPr>
              <a:t>保护你的</a:t>
            </a:r>
            <a:r>
              <a:rPr lang="zh-CN" altLang="en-US" b="1" dirty="0" smtClean="0">
                <a:solidFill>
                  <a:schemeClr val="tx1">
                    <a:lumMod val="85000"/>
                    <a:lumOff val="15000"/>
                  </a:schemeClr>
                </a:solidFill>
                <a:latin typeface="+mn-lt"/>
                <a:ea typeface="+mn-ea"/>
                <a:cs typeface="+mn-ea"/>
                <a:sym typeface="+mn-lt"/>
              </a:rPr>
              <a:t>信息</a:t>
            </a:r>
          </a:p>
          <a:p>
            <a:pPr marL="171450" indent="-171450">
              <a:lnSpc>
                <a:spcPct val="200000"/>
              </a:lnSpc>
              <a:buFont typeface="Wingdings" panose="05000000000000000000" pitchFamily="2" charset="2"/>
              <a:buChar char="Ø"/>
            </a:pPr>
            <a:r>
              <a:rPr lang="zh-CN" altLang="en-US" sz="1100" dirty="0" smtClean="0">
                <a:solidFill>
                  <a:schemeClr val="tx1">
                    <a:lumMod val="85000"/>
                    <a:lumOff val="15000"/>
                  </a:schemeClr>
                </a:solidFill>
                <a:latin typeface="+mn-lt"/>
                <a:ea typeface="+mn-ea"/>
                <a:cs typeface="+mn-ea"/>
                <a:sym typeface="+mn-lt"/>
              </a:rPr>
              <a:t>  </a:t>
            </a:r>
            <a:r>
              <a:rPr lang="zh-CN" altLang="en-US" sz="1600" dirty="0" smtClean="0">
                <a:solidFill>
                  <a:schemeClr val="tx1">
                    <a:lumMod val="85000"/>
                    <a:lumOff val="15000"/>
                  </a:schemeClr>
                </a:solidFill>
                <a:latin typeface="+mn-lt"/>
                <a:ea typeface="+mn-ea"/>
                <a:cs typeface="+mn-ea"/>
                <a:sym typeface="+mn-lt"/>
              </a:rPr>
              <a:t>不要向任何人泄露你的口令</a:t>
            </a:r>
          </a:p>
          <a:p>
            <a:pPr marL="285750" indent="-285750">
              <a:lnSpc>
                <a:spcPct val="200000"/>
              </a:lnSpc>
              <a:buFont typeface="Wingdings" panose="05000000000000000000" pitchFamily="2" charset="2"/>
              <a:buChar char="Ø"/>
            </a:pPr>
            <a:r>
              <a:rPr lang="zh-CN" altLang="en-US" sz="1600" dirty="0" smtClean="0">
                <a:solidFill>
                  <a:schemeClr val="tx1">
                    <a:lumMod val="85000"/>
                    <a:lumOff val="15000"/>
                  </a:schemeClr>
                </a:solidFill>
                <a:latin typeface="+mn-lt"/>
                <a:ea typeface="+mn-ea"/>
                <a:cs typeface="+mn-ea"/>
                <a:sym typeface="+mn-lt"/>
              </a:rPr>
              <a:t>  </a:t>
            </a:r>
            <a:r>
              <a:rPr lang="zh-CN" altLang="en-US" sz="1600" dirty="0">
                <a:solidFill>
                  <a:schemeClr val="tx1">
                    <a:lumMod val="85000"/>
                    <a:lumOff val="15000"/>
                  </a:schemeClr>
                </a:solidFill>
                <a:latin typeface="+mn-lt"/>
                <a:ea typeface="+mn-ea"/>
                <a:cs typeface="+mn-ea"/>
                <a:sym typeface="+mn-lt"/>
              </a:rPr>
              <a:t>选择强口令，至少</a:t>
            </a:r>
            <a:r>
              <a:rPr lang="en-US" altLang="zh-CN" sz="1600" dirty="0">
                <a:solidFill>
                  <a:schemeClr val="tx1">
                    <a:lumMod val="85000"/>
                    <a:lumOff val="15000"/>
                  </a:schemeClr>
                </a:solidFill>
                <a:latin typeface="+mn-lt"/>
                <a:ea typeface="+mn-ea"/>
                <a:cs typeface="+mn-ea"/>
                <a:sym typeface="+mn-lt"/>
              </a:rPr>
              <a:t>8</a:t>
            </a:r>
            <a:r>
              <a:rPr lang="zh-CN" altLang="en-US" sz="1600" dirty="0">
                <a:solidFill>
                  <a:schemeClr val="tx1">
                    <a:lumMod val="85000"/>
                    <a:lumOff val="15000"/>
                  </a:schemeClr>
                </a:solidFill>
                <a:latin typeface="+mn-lt"/>
                <a:ea typeface="+mn-ea"/>
                <a:cs typeface="+mn-ea"/>
                <a:sym typeface="+mn-lt"/>
              </a:rPr>
              <a:t>个字符长</a:t>
            </a:r>
          </a:p>
          <a:p>
            <a:pPr marL="285750" indent="-285750">
              <a:lnSpc>
                <a:spcPct val="200000"/>
              </a:lnSpc>
              <a:buFont typeface="Wingdings" panose="05000000000000000000" pitchFamily="2" charset="2"/>
              <a:buChar char="Ø"/>
            </a:pPr>
            <a:r>
              <a:rPr lang="zh-CN" altLang="en-US" sz="1600" dirty="0">
                <a:solidFill>
                  <a:schemeClr val="tx1">
                    <a:lumMod val="85000"/>
                    <a:lumOff val="15000"/>
                  </a:schemeClr>
                </a:solidFill>
                <a:latin typeface="+mn-lt"/>
                <a:ea typeface="+mn-ea"/>
                <a:cs typeface="+mn-ea"/>
                <a:sym typeface="+mn-lt"/>
              </a:rPr>
              <a:t>  不要将口令用即时贴贴在屏幕上</a:t>
            </a:r>
          </a:p>
          <a:p>
            <a:pPr marL="285750" indent="-285750">
              <a:lnSpc>
                <a:spcPct val="200000"/>
              </a:lnSpc>
              <a:buFont typeface="Wingdings" panose="05000000000000000000" pitchFamily="2" charset="2"/>
              <a:buChar char="Ø"/>
            </a:pPr>
            <a:r>
              <a:rPr lang="zh-CN" altLang="en-US" sz="1600" dirty="0">
                <a:solidFill>
                  <a:schemeClr val="tx1">
                    <a:lumMod val="85000"/>
                    <a:lumOff val="15000"/>
                  </a:schemeClr>
                </a:solidFill>
                <a:latin typeface="+mn-lt"/>
                <a:ea typeface="+mn-ea"/>
                <a:cs typeface="+mn-ea"/>
                <a:sym typeface="+mn-lt"/>
              </a:rPr>
              <a:t>  口令要混合字母、数字和特殊字符</a:t>
            </a:r>
          </a:p>
          <a:p>
            <a:pPr marL="285750" indent="-285750">
              <a:lnSpc>
                <a:spcPct val="200000"/>
              </a:lnSpc>
              <a:buFont typeface="Wingdings" panose="05000000000000000000" pitchFamily="2" charset="2"/>
              <a:buChar char="Ø"/>
            </a:pPr>
            <a:r>
              <a:rPr lang="zh-CN" altLang="en-US" sz="1600" dirty="0">
                <a:solidFill>
                  <a:schemeClr val="tx1">
                    <a:lumMod val="85000"/>
                    <a:lumOff val="15000"/>
                  </a:schemeClr>
                </a:solidFill>
                <a:latin typeface="+mn-lt"/>
                <a:ea typeface="+mn-ea"/>
                <a:cs typeface="+mn-ea"/>
                <a:sym typeface="+mn-lt"/>
              </a:rPr>
              <a:t>  你有保护自己口令的义务</a:t>
            </a:r>
          </a:p>
        </p:txBody>
      </p:sp>
      <p:grpSp>
        <p:nvGrpSpPr>
          <p:cNvPr id="18" name="组合 17">
            <a:extLst>
              <a:ext uri="{FF2B5EF4-FFF2-40B4-BE49-F238E27FC236}">
                <a16:creationId xmlns:a16="http://schemas.microsoft.com/office/drawing/2014/main" id="{4C687BCE-A7CF-4BB4-A6C0-EC727D0407A5}"/>
              </a:ext>
            </a:extLst>
          </p:cNvPr>
          <p:cNvGrpSpPr/>
          <p:nvPr/>
        </p:nvGrpSpPr>
        <p:grpSpPr>
          <a:xfrm>
            <a:off x="457842" y="566245"/>
            <a:ext cx="443202" cy="540059"/>
            <a:chOff x="-1" y="69136"/>
            <a:chExt cx="536866" cy="572752"/>
          </a:xfrm>
        </p:grpSpPr>
        <p:sp>
          <p:nvSpPr>
            <p:cNvPr id="19" name="等腰三角形 18">
              <a:extLst>
                <a:ext uri="{FF2B5EF4-FFF2-40B4-BE49-F238E27FC236}">
                  <a16:creationId xmlns:a16="http://schemas.microsoft.com/office/drawing/2014/main" id="{887560A9-72D5-4C83-9408-17BD42D6373D}"/>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0" name="等腰三角形 19">
              <a:extLst>
                <a:ext uri="{FF2B5EF4-FFF2-40B4-BE49-F238E27FC236}">
                  <a16:creationId xmlns:a16="http://schemas.microsoft.com/office/drawing/2014/main" id="{0B86BF15-6B75-481D-8EF2-303189107282}"/>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16937635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
          <p:cNvSpPr>
            <a:spLocks noGrp="1" noRot="1" noChangeArrowheads="1"/>
          </p:cNvSpPr>
          <p:nvPr/>
        </p:nvSpPr>
        <p:spPr>
          <a:xfrm>
            <a:off x="736178" y="265440"/>
            <a:ext cx="3528392" cy="936625"/>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gn="dist" eaLnBrk="1" hangingPunct="1">
              <a:lnSpc>
                <a:spcPct val="150000"/>
              </a:lnSpc>
            </a:pPr>
            <a:r>
              <a:rPr lang="zh-CN" altLang="en-US" sz="2400" dirty="0">
                <a:solidFill>
                  <a:srgbClr val="2071B0"/>
                </a:solidFill>
                <a:latin typeface="+mn-lt"/>
                <a:ea typeface="+mn-ea"/>
                <a:cs typeface="+mn-ea"/>
                <a:sym typeface="+mn-lt"/>
              </a:rPr>
              <a:t>第</a:t>
            </a:r>
            <a:r>
              <a:rPr lang="en-US" altLang="zh-CN" sz="2400" dirty="0">
                <a:solidFill>
                  <a:srgbClr val="2071B0"/>
                </a:solidFill>
                <a:latin typeface="+mn-lt"/>
                <a:ea typeface="+mn-ea"/>
                <a:cs typeface="+mn-ea"/>
                <a:sym typeface="+mn-lt"/>
              </a:rPr>
              <a:t>2</a:t>
            </a:r>
            <a:r>
              <a:rPr lang="zh-CN" altLang="en-US" sz="2400" dirty="0">
                <a:solidFill>
                  <a:srgbClr val="2071B0"/>
                </a:solidFill>
                <a:latin typeface="+mn-lt"/>
                <a:ea typeface="+mn-ea"/>
                <a:cs typeface="+mn-ea"/>
                <a:sym typeface="+mn-lt"/>
              </a:rPr>
              <a:t>招：防护措施要齐全</a:t>
            </a:r>
          </a:p>
        </p:txBody>
      </p:sp>
      <p:sp>
        <p:nvSpPr>
          <p:cNvPr id="29" name="Rectangle 3"/>
          <p:cNvSpPr>
            <a:spLocks noGrp="1" noRot="1" noChangeArrowheads="1"/>
          </p:cNvSpPr>
          <p:nvPr/>
        </p:nvSpPr>
        <p:spPr>
          <a:xfrm>
            <a:off x="4696618" y="1489576"/>
            <a:ext cx="3926494" cy="2124705"/>
          </a:xfrm>
          <a:prstGeom prst="rect">
            <a:avLst/>
          </a:prstGeom>
        </p:spPr>
        <p:txBody>
          <a:bodyPr/>
          <a:lstStyle>
            <a:lvl1pPr marL="342900" indent="-342900" algn="l" rtl="0" eaLnBrk="0" fontAlgn="base" hangingPunct="0">
              <a:spcBef>
                <a:spcPct val="20000"/>
              </a:spcBef>
              <a:spcAft>
                <a:spcPct val="0"/>
              </a:spcAft>
              <a:buClr>
                <a:srgbClr val="3399FF"/>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
              <a:defRPr sz="2600">
                <a:solidFill>
                  <a:schemeClr val="tx1"/>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Arial" charset="0"/>
                <a:ea typeface="+mn-ea"/>
              </a:defRPr>
            </a:lvl4pPr>
            <a:lvl5pPr marL="2057400" indent="-228600" algn="l" rtl="0" eaLnBrk="0" fontAlgn="base" hangingPunct="0">
              <a:spcBef>
                <a:spcPct val="20000"/>
              </a:spcBef>
              <a:spcAft>
                <a:spcPct val="0"/>
              </a:spcAft>
              <a:buChar char="»"/>
              <a:defRPr sz="2000">
                <a:solidFill>
                  <a:schemeClr val="tx1"/>
                </a:solidFill>
                <a:latin typeface="Arial" charset="0"/>
                <a:ea typeface="+mn-ea"/>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marL="0" indent="0" eaLnBrk="1" hangingPunct="1">
              <a:lnSpc>
                <a:spcPct val="200000"/>
              </a:lnSpc>
              <a:spcBef>
                <a:spcPct val="0"/>
              </a:spcBef>
              <a:buNone/>
            </a:pPr>
            <a:r>
              <a:rPr lang="zh-CN" altLang="en-US" sz="2000" b="1" dirty="0">
                <a:cs typeface="+mn-ea"/>
                <a:sym typeface="+mn-lt"/>
              </a:rPr>
              <a:t>防护措施要齐全</a:t>
            </a:r>
            <a:endParaRPr lang="en-US" altLang="zh-CN" sz="2000" b="1" dirty="0">
              <a:cs typeface="+mn-ea"/>
              <a:sym typeface="+mn-lt"/>
            </a:endParaRPr>
          </a:p>
          <a:p>
            <a:pPr marL="0" indent="0" eaLnBrk="1" hangingPunct="1">
              <a:lnSpc>
                <a:spcPct val="200000"/>
              </a:lnSpc>
              <a:spcBef>
                <a:spcPct val="0"/>
              </a:spcBef>
              <a:buNone/>
            </a:pPr>
            <a:r>
              <a:rPr lang="zh-CN" altLang="en-US" sz="1800" dirty="0">
                <a:solidFill>
                  <a:schemeClr val="tx1">
                    <a:lumMod val="75000"/>
                    <a:lumOff val="25000"/>
                  </a:schemeClr>
                </a:solidFill>
                <a:cs typeface="+mn-ea"/>
                <a:sym typeface="+mn-lt"/>
              </a:rPr>
              <a:t>防火墙软件要正常工作</a:t>
            </a:r>
            <a:endParaRPr lang="en-US" altLang="zh-CN" sz="1800" dirty="0">
              <a:solidFill>
                <a:schemeClr val="tx1">
                  <a:lumMod val="75000"/>
                  <a:lumOff val="25000"/>
                </a:schemeClr>
              </a:solidFill>
              <a:cs typeface="+mn-ea"/>
              <a:sym typeface="+mn-lt"/>
            </a:endParaRPr>
          </a:p>
          <a:p>
            <a:pPr marL="0" indent="0" eaLnBrk="1" hangingPunct="1">
              <a:lnSpc>
                <a:spcPct val="200000"/>
              </a:lnSpc>
              <a:spcBef>
                <a:spcPct val="0"/>
              </a:spcBef>
              <a:buNone/>
            </a:pPr>
            <a:r>
              <a:rPr lang="zh-CN" altLang="en-US" sz="1800" dirty="0">
                <a:solidFill>
                  <a:schemeClr val="tx1">
                    <a:lumMod val="75000"/>
                    <a:lumOff val="25000"/>
                  </a:schemeClr>
                </a:solidFill>
                <a:cs typeface="+mn-ea"/>
                <a:sym typeface="+mn-lt"/>
              </a:rPr>
              <a:t>防病毒软件要正常工作像爱护你的武器一样经常检查和保养防护措施</a:t>
            </a:r>
          </a:p>
        </p:txBody>
      </p:sp>
      <p:sp>
        <p:nvSpPr>
          <p:cNvPr id="30" name="Text Box 7"/>
          <p:cNvSpPr txBox="1">
            <a:spLocks noChangeArrowheads="1"/>
          </p:cNvSpPr>
          <p:nvPr/>
        </p:nvSpPr>
        <p:spPr bwMode="auto">
          <a:xfrm>
            <a:off x="4768626" y="3865840"/>
            <a:ext cx="3780420" cy="2369880"/>
          </a:xfrm>
          <a:prstGeom prst="rect">
            <a:avLst/>
          </a:prstGeom>
          <a:noFill/>
          <a:ln w="9525">
            <a:noFill/>
            <a:miter lim="800000"/>
            <a:headEnd/>
            <a:tailEnd/>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nSpc>
                <a:spcPct val="200000"/>
              </a:lnSpc>
            </a:pPr>
            <a:r>
              <a:rPr lang="zh-CN" altLang="en-US" sz="2000" b="1" dirty="0">
                <a:solidFill>
                  <a:schemeClr val="tx1">
                    <a:lumMod val="85000"/>
                    <a:lumOff val="15000"/>
                  </a:schemeClr>
                </a:solidFill>
                <a:latin typeface="+mn-lt"/>
                <a:ea typeface="+mn-ea"/>
                <a:cs typeface="+mn-ea"/>
                <a:sym typeface="+mn-lt"/>
              </a:rPr>
              <a:t>防护手段要齐全</a:t>
            </a:r>
          </a:p>
          <a:p>
            <a:pPr>
              <a:lnSpc>
                <a:spcPct val="200000"/>
              </a:lnSpc>
            </a:pPr>
            <a:r>
              <a:rPr lang="zh-CN" altLang="en-US" dirty="0">
                <a:solidFill>
                  <a:schemeClr val="tx1">
                    <a:lumMod val="85000"/>
                    <a:lumOff val="15000"/>
                  </a:schemeClr>
                </a:solidFill>
                <a:latin typeface="+mn-lt"/>
                <a:ea typeface="+mn-ea"/>
                <a:cs typeface="+mn-ea"/>
                <a:sym typeface="+mn-lt"/>
              </a:rPr>
              <a:t>确保个人防火墙正常工作</a:t>
            </a:r>
          </a:p>
          <a:p>
            <a:pPr>
              <a:lnSpc>
                <a:spcPct val="200000"/>
              </a:lnSpc>
            </a:pPr>
            <a:r>
              <a:rPr lang="zh-CN" altLang="en-US" dirty="0">
                <a:solidFill>
                  <a:schemeClr val="tx1">
                    <a:lumMod val="85000"/>
                    <a:lumOff val="15000"/>
                  </a:schemeClr>
                </a:solidFill>
                <a:latin typeface="+mn-lt"/>
                <a:ea typeface="+mn-ea"/>
                <a:cs typeface="+mn-ea"/>
                <a:sym typeface="+mn-lt"/>
              </a:rPr>
              <a:t>确保防病毒软件正常工作</a:t>
            </a:r>
          </a:p>
          <a:p>
            <a:pPr>
              <a:lnSpc>
                <a:spcPct val="200000"/>
              </a:lnSpc>
            </a:pPr>
            <a:r>
              <a:rPr lang="zh-CN" altLang="en-US" dirty="0">
                <a:solidFill>
                  <a:schemeClr val="tx1">
                    <a:lumMod val="85000"/>
                    <a:lumOff val="15000"/>
                  </a:schemeClr>
                </a:solidFill>
                <a:latin typeface="+mn-lt"/>
                <a:ea typeface="+mn-ea"/>
                <a:cs typeface="+mn-ea"/>
                <a:sym typeface="+mn-lt"/>
              </a:rPr>
              <a:t>经常检查和保养安全工具</a:t>
            </a:r>
          </a:p>
        </p:txBody>
      </p:sp>
      <p:pic>
        <p:nvPicPr>
          <p:cNvPr id="31" name="Picture 8" descr="lonelyguy"/>
          <p:cNvPicPr>
            <a:picLocks noChangeAspect="1" noChangeArrowheads="1"/>
          </p:cNvPicPr>
          <p:nvPr/>
        </p:nvPicPr>
        <p:blipFill>
          <a:blip r:embed="rId2"/>
          <a:srcRect/>
          <a:stretch>
            <a:fillRect/>
          </a:stretch>
        </p:blipFill>
        <p:spPr bwMode="auto">
          <a:xfrm>
            <a:off x="1965501" y="2161532"/>
            <a:ext cx="1723006" cy="3216586"/>
          </a:xfrm>
          <a:prstGeom prst="rect">
            <a:avLst/>
          </a:prstGeom>
          <a:noFill/>
          <a:ln w="9525">
            <a:noFill/>
            <a:miter lim="800000"/>
            <a:headEnd/>
            <a:tailEnd/>
          </a:ln>
        </p:spPr>
      </p:pic>
      <p:grpSp>
        <p:nvGrpSpPr>
          <p:cNvPr id="32" name="Group 9"/>
          <p:cNvGrpSpPr>
            <a:grpSpLocks/>
          </p:cNvGrpSpPr>
          <p:nvPr/>
        </p:nvGrpSpPr>
        <p:grpSpPr bwMode="auto">
          <a:xfrm>
            <a:off x="3792551" y="3865840"/>
            <a:ext cx="760052" cy="791407"/>
            <a:chOff x="0" y="0"/>
            <a:chExt cx="849" cy="870"/>
          </a:xfrm>
        </p:grpSpPr>
        <p:sp>
          <p:nvSpPr>
            <p:cNvPr id="36" name="未知"/>
            <p:cNvSpPr>
              <a:spLocks/>
            </p:cNvSpPr>
            <p:nvPr/>
          </p:nvSpPr>
          <p:spPr bwMode="auto">
            <a:xfrm>
              <a:off x="0" y="0"/>
              <a:ext cx="849" cy="870"/>
            </a:xfrm>
            <a:custGeom>
              <a:avLst/>
              <a:gdLst>
                <a:gd name="T0" fmla="*/ 766 w 723"/>
                <a:gd name="T1" fmla="*/ 122 h 927"/>
                <a:gd name="T2" fmla="*/ 732 w 723"/>
                <a:gd name="T3" fmla="*/ 110 h 927"/>
                <a:gd name="T4" fmla="*/ 699 w 723"/>
                <a:gd name="T5" fmla="*/ 98 h 927"/>
                <a:gd name="T6" fmla="*/ 671 w 723"/>
                <a:gd name="T7" fmla="*/ 124 h 927"/>
                <a:gd name="T8" fmla="*/ 705 w 723"/>
                <a:gd name="T9" fmla="*/ 136 h 927"/>
                <a:gd name="T10" fmla="*/ 737 w 723"/>
                <a:gd name="T11" fmla="*/ 130 h 927"/>
                <a:gd name="T12" fmla="*/ 712 w 723"/>
                <a:gd name="T13" fmla="*/ 161 h 927"/>
                <a:gd name="T14" fmla="*/ 698 w 723"/>
                <a:gd name="T15" fmla="*/ 207 h 927"/>
                <a:gd name="T16" fmla="*/ 683 w 723"/>
                <a:gd name="T17" fmla="*/ 286 h 927"/>
                <a:gd name="T18" fmla="*/ 653 w 723"/>
                <a:gd name="T19" fmla="*/ 389 h 927"/>
                <a:gd name="T20" fmla="*/ 784 w 723"/>
                <a:gd name="T21" fmla="*/ 523 h 927"/>
                <a:gd name="T22" fmla="*/ 733 w 723"/>
                <a:gd name="T23" fmla="*/ 678 h 927"/>
                <a:gd name="T24" fmla="*/ 618 w 723"/>
                <a:gd name="T25" fmla="*/ 770 h 927"/>
                <a:gd name="T26" fmla="*/ 622 w 723"/>
                <a:gd name="T27" fmla="*/ 850 h 927"/>
                <a:gd name="T28" fmla="*/ 580 w 723"/>
                <a:gd name="T29" fmla="*/ 809 h 927"/>
                <a:gd name="T30" fmla="*/ 618 w 723"/>
                <a:gd name="T31" fmla="*/ 725 h 927"/>
                <a:gd name="T32" fmla="*/ 655 w 723"/>
                <a:gd name="T33" fmla="*/ 641 h 927"/>
                <a:gd name="T34" fmla="*/ 555 w 723"/>
                <a:gd name="T35" fmla="*/ 560 h 927"/>
                <a:gd name="T36" fmla="*/ 369 w 723"/>
                <a:gd name="T37" fmla="*/ 501 h 927"/>
                <a:gd name="T38" fmla="*/ 302 w 723"/>
                <a:gd name="T39" fmla="*/ 451 h 927"/>
                <a:gd name="T40" fmla="*/ 294 w 723"/>
                <a:gd name="T41" fmla="*/ 408 h 927"/>
                <a:gd name="T42" fmla="*/ 288 w 723"/>
                <a:gd name="T43" fmla="*/ 377 h 927"/>
                <a:gd name="T44" fmla="*/ 237 w 723"/>
                <a:gd name="T45" fmla="*/ 335 h 927"/>
                <a:gd name="T46" fmla="*/ 222 w 723"/>
                <a:gd name="T47" fmla="*/ 267 h 927"/>
                <a:gd name="T48" fmla="*/ 211 w 723"/>
                <a:gd name="T49" fmla="*/ 202 h 927"/>
                <a:gd name="T50" fmla="*/ 161 w 723"/>
                <a:gd name="T51" fmla="*/ 176 h 927"/>
                <a:gd name="T52" fmla="*/ 155 w 723"/>
                <a:gd name="T53" fmla="*/ 144 h 927"/>
                <a:gd name="T54" fmla="*/ 149 w 723"/>
                <a:gd name="T55" fmla="*/ 117 h 927"/>
                <a:gd name="T56" fmla="*/ 114 w 723"/>
                <a:gd name="T57" fmla="*/ 125 h 927"/>
                <a:gd name="T58" fmla="*/ 88 w 723"/>
                <a:gd name="T59" fmla="*/ 143 h 927"/>
                <a:gd name="T60" fmla="*/ 72 w 723"/>
                <a:gd name="T61" fmla="*/ 112 h 927"/>
                <a:gd name="T62" fmla="*/ 38 w 723"/>
                <a:gd name="T63" fmla="*/ 107 h 927"/>
                <a:gd name="T64" fmla="*/ 12 w 723"/>
                <a:gd name="T65" fmla="*/ 118 h 927"/>
                <a:gd name="T66" fmla="*/ 7 w 723"/>
                <a:gd name="T67" fmla="*/ 102 h 927"/>
                <a:gd name="T68" fmla="*/ 92 w 723"/>
                <a:gd name="T69" fmla="*/ 79 h 927"/>
                <a:gd name="T70" fmla="*/ 162 w 723"/>
                <a:gd name="T71" fmla="*/ 111 h 927"/>
                <a:gd name="T72" fmla="*/ 215 w 723"/>
                <a:gd name="T73" fmla="*/ 164 h 927"/>
                <a:gd name="T74" fmla="*/ 264 w 723"/>
                <a:gd name="T75" fmla="*/ 191 h 927"/>
                <a:gd name="T76" fmla="*/ 316 w 723"/>
                <a:gd name="T77" fmla="*/ 115 h 927"/>
                <a:gd name="T78" fmla="*/ 342 w 723"/>
                <a:gd name="T79" fmla="*/ 8 h 927"/>
                <a:gd name="T80" fmla="*/ 473 w 723"/>
                <a:gd name="T81" fmla="*/ 47 h 927"/>
                <a:gd name="T82" fmla="*/ 503 w 723"/>
                <a:gd name="T83" fmla="*/ 163 h 927"/>
                <a:gd name="T84" fmla="*/ 587 w 723"/>
                <a:gd name="T85" fmla="*/ 164 h 927"/>
                <a:gd name="T86" fmla="*/ 641 w 723"/>
                <a:gd name="T87" fmla="*/ 114 h 927"/>
                <a:gd name="T88" fmla="*/ 702 w 723"/>
                <a:gd name="T89" fmla="*/ 65 h 927"/>
                <a:gd name="T90" fmla="*/ 794 w 723"/>
                <a:gd name="T91" fmla="*/ 57 h 927"/>
                <a:gd name="T92" fmla="*/ 849 w 723"/>
                <a:gd name="T93" fmla="*/ 89 h 927"/>
                <a:gd name="T94" fmla="*/ 830 w 723"/>
                <a:gd name="T95" fmla="*/ 98 h 927"/>
                <a:gd name="T96" fmla="*/ 801 w 723"/>
                <a:gd name="T97" fmla="*/ 97 h 927"/>
                <a:gd name="T98" fmla="*/ 790 w 723"/>
                <a:gd name="T99" fmla="*/ 126 h 9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3"/>
                <a:gd name="T151" fmla="*/ 0 h 927"/>
                <a:gd name="T152" fmla="*/ 723 w 723"/>
                <a:gd name="T153" fmla="*/ 927 h 92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3" h="927">
                  <a:moveTo>
                    <a:pt x="666" y="139"/>
                  </a:moveTo>
                  <a:lnTo>
                    <a:pt x="660" y="139"/>
                  </a:lnTo>
                  <a:lnTo>
                    <a:pt x="655" y="136"/>
                  </a:lnTo>
                  <a:lnTo>
                    <a:pt x="652" y="130"/>
                  </a:lnTo>
                  <a:lnTo>
                    <a:pt x="647" y="124"/>
                  </a:lnTo>
                  <a:lnTo>
                    <a:pt x="641" y="119"/>
                  </a:lnTo>
                  <a:lnTo>
                    <a:pt x="635" y="117"/>
                  </a:lnTo>
                  <a:lnTo>
                    <a:pt x="623" y="117"/>
                  </a:lnTo>
                  <a:lnTo>
                    <a:pt x="609" y="122"/>
                  </a:lnTo>
                  <a:lnTo>
                    <a:pt x="595" y="124"/>
                  </a:lnTo>
                  <a:lnTo>
                    <a:pt x="594" y="116"/>
                  </a:lnTo>
                  <a:lnTo>
                    <a:pt x="595" y="104"/>
                  </a:lnTo>
                  <a:lnTo>
                    <a:pt x="588" y="96"/>
                  </a:lnTo>
                  <a:lnTo>
                    <a:pt x="580" y="102"/>
                  </a:lnTo>
                  <a:lnTo>
                    <a:pt x="573" y="116"/>
                  </a:lnTo>
                  <a:lnTo>
                    <a:pt x="571" y="132"/>
                  </a:lnTo>
                  <a:lnTo>
                    <a:pt x="576" y="142"/>
                  </a:lnTo>
                  <a:lnTo>
                    <a:pt x="584" y="146"/>
                  </a:lnTo>
                  <a:lnTo>
                    <a:pt x="592" y="146"/>
                  </a:lnTo>
                  <a:lnTo>
                    <a:pt x="600" y="145"/>
                  </a:lnTo>
                  <a:lnTo>
                    <a:pt x="608" y="142"/>
                  </a:lnTo>
                  <a:lnTo>
                    <a:pt x="615" y="140"/>
                  </a:lnTo>
                  <a:lnTo>
                    <a:pt x="622" y="138"/>
                  </a:lnTo>
                  <a:lnTo>
                    <a:pt x="628" y="139"/>
                  </a:lnTo>
                  <a:lnTo>
                    <a:pt x="633" y="142"/>
                  </a:lnTo>
                  <a:lnTo>
                    <a:pt x="623" y="150"/>
                  </a:lnTo>
                  <a:lnTo>
                    <a:pt x="614" y="161"/>
                  </a:lnTo>
                  <a:lnTo>
                    <a:pt x="606" y="172"/>
                  </a:lnTo>
                  <a:lnTo>
                    <a:pt x="600" y="185"/>
                  </a:lnTo>
                  <a:lnTo>
                    <a:pt x="597" y="199"/>
                  </a:lnTo>
                  <a:lnTo>
                    <a:pt x="594" y="210"/>
                  </a:lnTo>
                  <a:lnTo>
                    <a:pt x="594" y="221"/>
                  </a:lnTo>
                  <a:lnTo>
                    <a:pt x="597" y="229"/>
                  </a:lnTo>
                  <a:lnTo>
                    <a:pt x="602" y="254"/>
                  </a:lnTo>
                  <a:lnTo>
                    <a:pt x="597" y="279"/>
                  </a:lnTo>
                  <a:lnTo>
                    <a:pt x="582" y="305"/>
                  </a:lnTo>
                  <a:lnTo>
                    <a:pt x="565" y="331"/>
                  </a:lnTo>
                  <a:lnTo>
                    <a:pt x="553" y="358"/>
                  </a:lnTo>
                  <a:lnTo>
                    <a:pt x="547" y="385"/>
                  </a:lnTo>
                  <a:lnTo>
                    <a:pt x="556" y="414"/>
                  </a:lnTo>
                  <a:lnTo>
                    <a:pt x="584" y="444"/>
                  </a:lnTo>
                  <a:lnTo>
                    <a:pt x="621" y="479"/>
                  </a:lnTo>
                  <a:lnTo>
                    <a:pt x="649" y="517"/>
                  </a:lnTo>
                  <a:lnTo>
                    <a:pt x="668" y="557"/>
                  </a:lnTo>
                  <a:lnTo>
                    <a:pt x="676" y="598"/>
                  </a:lnTo>
                  <a:lnTo>
                    <a:pt x="671" y="641"/>
                  </a:lnTo>
                  <a:lnTo>
                    <a:pt x="655" y="683"/>
                  </a:lnTo>
                  <a:lnTo>
                    <a:pt x="624" y="722"/>
                  </a:lnTo>
                  <a:lnTo>
                    <a:pt x="579" y="759"/>
                  </a:lnTo>
                  <a:lnTo>
                    <a:pt x="555" y="778"/>
                  </a:lnTo>
                  <a:lnTo>
                    <a:pt x="537" y="799"/>
                  </a:lnTo>
                  <a:lnTo>
                    <a:pt x="526" y="820"/>
                  </a:lnTo>
                  <a:lnTo>
                    <a:pt x="520" y="841"/>
                  </a:lnTo>
                  <a:lnTo>
                    <a:pt x="519" y="863"/>
                  </a:lnTo>
                  <a:lnTo>
                    <a:pt x="523" y="885"/>
                  </a:lnTo>
                  <a:lnTo>
                    <a:pt x="530" y="906"/>
                  </a:lnTo>
                  <a:lnTo>
                    <a:pt x="539" y="927"/>
                  </a:lnTo>
                  <a:lnTo>
                    <a:pt x="514" y="906"/>
                  </a:lnTo>
                  <a:lnTo>
                    <a:pt x="499" y="884"/>
                  </a:lnTo>
                  <a:lnTo>
                    <a:pt x="494" y="862"/>
                  </a:lnTo>
                  <a:lnTo>
                    <a:pt x="495" y="840"/>
                  </a:lnTo>
                  <a:lnTo>
                    <a:pt x="503" y="818"/>
                  </a:lnTo>
                  <a:lnTo>
                    <a:pt x="514" y="795"/>
                  </a:lnTo>
                  <a:lnTo>
                    <a:pt x="526" y="772"/>
                  </a:lnTo>
                  <a:lnTo>
                    <a:pt x="540" y="749"/>
                  </a:lnTo>
                  <a:lnTo>
                    <a:pt x="550" y="727"/>
                  </a:lnTo>
                  <a:lnTo>
                    <a:pt x="557" y="704"/>
                  </a:lnTo>
                  <a:lnTo>
                    <a:pt x="558" y="683"/>
                  </a:lnTo>
                  <a:lnTo>
                    <a:pt x="553" y="661"/>
                  </a:lnTo>
                  <a:lnTo>
                    <a:pt x="538" y="639"/>
                  </a:lnTo>
                  <a:lnTo>
                    <a:pt x="512" y="618"/>
                  </a:lnTo>
                  <a:lnTo>
                    <a:pt x="473" y="597"/>
                  </a:lnTo>
                  <a:lnTo>
                    <a:pt x="419" y="578"/>
                  </a:lnTo>
                  <a:lnTo>
                    <a:pt x="377" y="563"/>
                  </a:lnTo>
                  <a:lnTo>
                    <a:pt x="342" y="549"/>
                  </a:lnTo>
                  <a:lnTo>
                    <a:pt x="314" y="534"/>
                  </a:lnTo>
                  <a:lnTo>
                    <a:pt x="292" y="520"/>
                  </a:lnTo>
                  <a:lnTo>
                    <a:pt x="276" y="506"/>
                  </a:lnTo>
                  <a:lnTo>
                    <a:pt x="265" y="494"/>
                  </a:lnTo>
                  <a:lnTo>
                    <a:pt x="257" y="481"/>
                  </a:lnTo>
                  <a:lnTo>
                    <a:pt x="252" y="468"/>
                  </a:lnTo>
                  <a:lnTo>
                    <a:pt x="250" y="457"/>
                  </a:lnTo>
                  <a:lnTo>
                    <a:pt x="250" y="445"/>
                  </a:lnTo>
                  <a:lnTo>
                    <a:pt x="250" y="435"/>
                  </a:lnTo>
                  <a:lnTo>
                    <a:pt x="251" y="426"/>
                  </a:lnTo>
                  <a:lnTo>
                    <a:pt x="250" y="417"/>
                  </a:lnTo>
                  <a:lnTo>
                    <a:pt x="249" y="408"/>
                  </a:lnTo>
                  <a:lnTo>
                    <a:pt x="245" y="402"/>
                  </a:lnTo>
                  <a:lnTo>
                    <a:pt x="238" y="396"/>
                  </a:lnTo>
                  <a:lnTo>
                    <a:pt x="223" y="383"/>
                  </a:lnTo>
                  <a:lnTo>
                    <a:pt x="211" y="370"/>
                  </a:lnTo>
                  <a:lnTo>
                    <a:pt x="202" y="357"/>
                  </a:lnTo>
                  <a:lnTo>
                    <a:pt x="196" y="341"/>
                  </a:lnTo>
                  <a:lnTo>
                    <a:pt x="191" y="323"/>
                  </a:lnTo>
                  <a:lnTo>
                    <a:pt x="189" y="306"/>
                  </a:lnTo>
                  <a:lnTo>
                    <a:pt x="189" y="285"/>
                  </a:lnTo>
                  <a:lnTo>
                    <a:pt x="191" y="265"/>
                  </a:lnTo>
                  <a:lnTo>
                    <a:pt x="191" y="243"/>
                  </a:lnTo>
                  <a:lnTo>
                    <a:pt x="188" y="227"/>
                  </a:lnTo>
                  <a:lnTo>
                    <a:pt x="180" y="215"/>
                  </a:lnTo>
                  <a:lnTo>
                    <a:pt x="169" y="207"/>
                  </a:lnTo>
                  <a:lnTo>
                    <a:pt x="158" y="201"/>
                  </a:lnTo>
                  <a:lnTo>
                    <a:pt x="146" y="195"/>
                  </a:lnTo>
                  <a:lnTo>
                    <a:pt x="137" y="188"/>
                  </a:lnTo>
                  <a:lnTo>
                    <a:pt x="131" y="178"/>
                  </a:lnTo>
                  <a:lnTo>
                    <a:pt x="130" y="170"/>
                  </a:lnTo>
                  <a:lnTo>
                    <a:pt x="131" y="162"/>
                  </a:lnTo>
                  <a:lnTo>
                    <a:pt x="132" y="153"/>
                  </a:lnTo>
                  <a:lnTo>
                    <a:pt x="135" y="144"/>
                  </a:lnTo>
                  <a:lnTo>
                    <a:pt x="135" y="137"/>
                  </a:lnTo>
                  <a:lnTo>
                    <a:pt x="132" y="130"/>
                  </a:lnTo>
                  <a:lnTo>
                    <a:pt x="127" y="125"/>
                  </a:lnTo>
                  <a:lnTo>
                    <a:pt x="115" y="123"/>
                  </a:lnTo>
                  <a:lnTo>
                    <a:pt x="108" y="124"/>
                  </a:lnTo>
                  <a:lnTo>
                    <a:pt x="102" y="127"/>
                  </a:lnTo>
                  <a:lnTo>
                    <a:pt x="97" y="133"/>
                  </a:lnTo>
                  <a:lnTo>
                    <a:pt x="92" y="139"/>
                  </a:lnTo>
                  <a:lnTo>
                    <a:pt x="86" y="145"/>
                  </a:lnTo>
                  <a:lnTo>
                    <a:pt x="81" y="149"/>
                  </a:lnTo>
                  <a:lnTo>
                    <a:pt x="75" y="152"/>
                  </a:lnTo>
                  <a:lnTo>
                    <a:pt x="68" y="150"/>
                  </a:lnTo>
                  <a:lnTo>
                    <a:pt x="61" y="142"/>
                  </a:lnTo>
                  <a:lnTo>
                    <a:pt x="62" y="131"/>
                  </a:lnTo>
                  <a:lnTo>
                    <a:pt x="61" y="119"/>
                  </a:lnTo>
                  <a:lnTo>
                    <a:pt x="48" y="109"/>
                  </a:lnTo>
                  <a:lnTo>
                    <a:pt x="43" y="108"/>
                  </a:lnTo>
                  <a:lnTo>
                    <a:pt x="37" y="110"/>
                  </a:lnTo>
                  <a:lnTo>
                    <a:pt x="32" y="114"/>
                  </a:lnTo>
                  <a:lnTo>
                    <a:pt x="26" y="118"/>
                  </a:lnTo>
                  <a:lnTo>
                    <a:pt x="21" y="122"/>
                  </a:lnTo>
                  <a:lnTo>
                    <a:pt x="16" y="125"/>
                  </a:lnTo>
                  <a:lnTo>
                    <a:pt x="10" y="126"/>
                  </a:lnTo>
                  <a:lnTo>
                    <a:pt x="5" y="124"/>
                  </a:lnTo>
                  <a:lnTo>
                    <a:pt x="0" y="119"/>
                  </a:lnTo>
                  <a:lnTo>
                    <a:pt x="0" y="115"/>
                  </a:lnTo>
                  <a:lnTo>
                    <a:pt x="6" y="109"/>
                  </a:lnTo>
                  <a:lnTo>
                    <a:pt x="15" y="102"/>
                  </a:lnTo>
                  <a:lnTo>
                    <a:pt x="38" y="91"/>
                  </a:lnTo>
                  <a:lnTo>
                    <a:pt x="59" y="85"/>
                  </a:lnTo>
                  <a:lnTo>
                    <a:pt x="78" y="84"/>
                  </a:lnTo>
                  <a:lnTo>
                    <a:pt x="96" y="87"/>
                  </a:lnTo>
                  <a:lnTo>
                    <a:pt x="112" y="95"/>
                  </a:lnTo>
                  <a:lnTo>
                    <a:pt x="125" y="106"/>
                  </a:lnTo>
                  <a:lnTo>
                    <a:pt x="138" y="118"/>
                  </a:lnTo>
                  <a:lnTo>
                    <a:pt x="151" y="132"/>
                  </a:lnTo>
                  <a:lnTo>
                    <a:pt x="162" y="147"/>
                  </a:lnTo>
                  <a:lnTo>
                    <a:pt x="173" y="161"/>
                  </a:lnTo>
                  <a:lnTo>
                    <a:pt x="183" y="175"/>
                  </a:lnTo>
                  <a:lnTo>
                    <a:pt x="193" y="186"/>
                  </a:lnTo>
                  <a:lnTo>
                    <a:pt x="204" y="195"/>
                  </a:lnTo>
                  <a:lnTo>
                    <a:pt x="214" y="202"/>
                  </a:lnTo>
                  <a:lnTo>
                    <a:pt x="225" y="203"/>
                  </a:lnTo>
                  <a:lnTo>
                    <a:pt x="236" y="201"/>
                  </a:lnTo>
                  <a:lnTo>
                    <a:pt x="259" y="182"/>
                  </a:lnTo>
                  <a:lnTo>
                    <a:pt x="268" y="155"/>
                  </a:lnTo>
                  <a:lnTo>
                    <a:pt x="269" y="123"/>
                  </a:lnTo>
                  <a:lnTo>
                    <a:pt x="266" y="89"/>
                  </a:lnTo>
                  <a:lnTo>
                    <a:pt x="266" y="57"/>
                  </a:lnTo>
                  <a:lnTo>
                    <a:pt x="272" y="30"/>
                  </a:lnTo>
                  <a:lnTo>
                    <a:pt x="291" y="9"/>
                  </a:lnTo>
                  <a:lnTo>
                    <a:pt x="327" y="0"/>
                  </a:lnTo>
                  <a:lnTo>
                    <a:pt x="368" y="4"/>
                  </a:lnTo>
                  <a:lnTo>
                    <a:pt x="392" y="23"/>
                  </a:lnTo>
                  <a:lnTo>
                    <a:pt x="403" y="50"/>
                  </a:lnTo>
                  <a:lnTo>
                    <a:pt x="408" y="84"/>
                  </a:lnTo>
                  <a:lnTo>
                    <a:pt x="409" y="118"/>
                  </a:lnTo>
                  <a:lnTo>
                    <a:pt x="415" y="149"/>
                  </a:lnTo>
                  <a:lnTo>
                    <a:pt x="428" y="174"/>
                  </a:lnTo>
                  <a:lnTo>
                    <a:pt x="455" y="186"/>
                  </a:lnTo>
                  <a:lnTo>
                    <a:pt x="471" y="186"/>
                  </a:lnTo>
                  <a:lnTo>
                    <a:pt x="486" y="183"/>
                  </a:lnTo>
                  <a:lnTo>
                    <a:pt x="500" y="175"/>
                  </a:lnTo>
                  <a:lnTo>
                    <a:pt x="512" y="164"/>
                  </a:lnTo>
                  <a:lnTo>
                    <a:pt x="524" y="152"/>
                  </a:lnTo>
                  <a:lnTo>
                    <a:pt x="535" y="137"/>
                  </a:lnTo>
                  <a:lnTo>
                    <a:pt x="546" y="122"/>
                  </a:lnTo>
                  <a:lnTo>
                    <a:pt x="557" y="107"/>
                  </a:lnTo>
                  <a:lnTo>
                    <a:pt x="570" y="93"/>
                  </a:lnTo>
                  <a:lnTo>
                    <a:pt x="583" y="79"/>
                  </a:lnTo>
                  <a:lnTo>
                    <a:pt x="598" y="69"/>
                  </a:lnTo>
                  <a:lnTo>
                    <a:pt x="614" y="61"/>
                  </a:lnTo>
                  <a:lnTo>
                    <a:pt x="632" y="56"/>
                  </a:lnTo>
                  <a:lnTo>
                    <a:pt x="653" y="56"/>
                  </a:lnTo>
                  <a:lnTo>
                    <a:pt x="676" y="61"/>
                  </a:lnTo>
                  <a:lnTo>
                    <a:pt x="702" y="71"/>
                  </a:lnTo>
                  <a:lnTo>
                    <a:pt x="714" y="79"/>
                  </a:lnTo>
                  <a:lnTo>
                    <a:pt x="722" y="87"/>
                  </a:lnTo>
                  <a:lnTo>
                    <a:pt x="723" y="95"/>
                  </a:lnTo>
                  <a:lnTo>
                    <a:pt x="720" y="103"/>
                  </a:lnTo>
                  <a:lnTo>
                    <a:pt x="716" y="106"/>
                  </a:lnTo>
                  <a:lnTo>
                    <a:pt x="712" y="106"/>
                  </a:lnTo>
                  <a:lnTo>
                    <a:pt x="707" y="104"/>
                  </a:lnTo>
                  <a:lnTo>
                    <a:pt x="701" y="103"/>
                  </a:lnTo>
                  <a:lnTo>
                    <a:pt x="694" y="102"/>
                  </a:lnTo>
                  <a:lnTo>
                    <a:pt x="689" y="101"/>
                  </a:lnTo>
                  <a:lnTo>
                    <a:pt x="682" y="103"/>
                  </a:lnTo>
                  <a:lnTo>
                    <a:pt x="676" y="107"/>
                  </a:lnTo>
                  <a:lnTo>
                    <a:pt x="671" y="115"/>
                  </a:lnTo>
                  <a:lnTo>
                    <a:pt x="673" y="125"/>
                  </a:lnTo>
                  <a:lnTo>
                    <a:pt x="673" y="134"/>
                  </a:lnTo>
                  <a:lnTo>
                    <a:pt x="666" y="139"/>
                  </a:lnTo>
                  <a:close/>
                </a:path>
              </a:pathLst>
            </a:custGeom>
            <a:solidFill>
              <a:srgbClr val="00CC00">
                <a:alpha val="50195"/>
              </a:srgbClr>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nSpc>
                  <a:spcPct val="150000"/>
                </a:lnSpc>
              </a:pPr>
              <a:endParaRPr lang="zh-CN" altLang="en-US">
                <a:latin typeface="+mn-lt"/>
                <a:ea typeface="+mn-ea"/>
                <a:cs typeface="+mn-ea"/>
                <a:sym typeface="+mn-lt"/>
              </a:endParaRPr>
            </a:p>
          </p:txBody>
        </p:sp>
        <p:sp>
          <p:nvSpPr>
            <p:cNvPr id="37" name="未知"/>
            <p:cNvSpPr>
              <a:spLocks/>
            </p:cNvSpPr>
            <p:nvPr/>
          </p:nvSpPr>
          <p:spPr bwMode="auto">
            <a:xfrm>
              <a:off x="415" y="51"/>
              <a:ext cx="49" cy="50"/>
            </a:xfrm>
            <a:custGeom>
              <a:avLst/>
              <a:gdLst>
                <a:gd name="T0" fmla="*/ 10 w 41"/>
                <a:gd name="T1" fmla="*/ 0 h 53"/>
                <a:gd name="T2" fmla="*/ 16 w 41"/>
                <a:gd name="T3" fmla="*/ 0 h 53"/>
                <a:gd name="T4" fmla="*/ 24 w 41"/>
                <a:gd name="T5" fmla="*/ 2 h 53"/>
                <a:gd name="T6" fmla="*/ 31 w 41"/>
                <a:gd name="T7" fmla="*/ 7 h 53"/>
                <a:gd name="T8" fmla="*/ 38 w 41"/>
                <a:gd name="T9" fmla="*/ 13 h 53"/>
                <a:gd name="T10" fmla="*/ 43 w 41"/>
                <a:gd name="T11" fmla="*/ 20 h 53"/>
                <a:gd name="T12" fmla="*/ 48 w 41"/>
                <a:gd name="T13" fmla="*/ 27 h 53"/>
                <a:gd name="T14" fmla="*/ 49 w 41"/>
                <a:gd name="T15" fmla="*/ 34 h 53"/>
                <a:gd name="T16" fmla="*/ 48 w 41"/>
                <a:gd name="T17" fmla="*/ 41 h 53"/>
                <a:gd name="T18" fmla="*/ 41 w 41"/>
                <a:gd name="T19" fmla="*/ 48 h 53"/>
                <a:gd name="T20" fmla="*/ 30 w 41"/>
                <a:gd name="T21" fmla="*/ 50 h 53"/>
                <a:gd name="T22" fmla="*/ 19 w 41"/>
                <a:gd name="T23" fmla="*/ 50 h 53"/>
                <a:gd name="T24" fmla="*/ 10 w 41"/>
                <a:gd name="T25" fmla="*/ 46 h 53"/>
                <a:gd name="T26" fmla="*/ 4 w 41"/>
                <a:gd name="T27" fmla="*/ 38 h 53"/>
                <a:gd name="T28" fmla="*/ 0 w 41"/>
                <a:gd name="T29" fmla="*/ 23 h 53"/>
                <a:gd name="T30" fmla="*/ 1 w 41"/>
                <a:gd name="T31" fmla="*/ 8 h 53"/>
                <a:gd name="T32" fmla="*/ 10 w 41"/>
                <a:gd name="T33" fmla="*/ 0 h 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1"/>
                <a:gd name="T52" fmla="*/ 0 h 53"/>
                <a:gd name="T53" fmla="*/ 41 w 41"/>
                <a:gd name="T54" fmla="*/ 53 h 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1" h="53">
                  <a:moveTo>
                    <a:pt x="8" y="0"/>
                  </a:moveTo>
                  <a:lnTo>
                    <a:pt x="13" y="0"/>
                  </a:lnTo>
                  <a:lnTo>
                    <a:pt x="20" y="2"/>
                  </a:lnTo>
                  <a:lnTo>
                    <a:pt x="26" y="7"/>
                  </a:lnTo>
                  <a:lnTo>
                    <a:pt x="32" y="14"/>
                  </a:lnTo>
                  <a:lnTo>
                    <a:pt x="36" y="21"/>
                  </a:lnTo>
                  <a:lnTo>
                    <a:pt x="40" y="29"/>
                  </a:lnTo>
                  <a:lnTo>
                    <a:pt x="41" y="36"/>
                  </a:lnTo>
                  <a:lnTo>
                    <a:pt x="40" y="43"/>
                  </a:lnTo>
                  <a:lnTo>
                    <a:pt x="34" y="51"/>
                  </a:lnTo>
                  <a:lnTo>
                    <a:pt x="25" y="53"/>
                  </a:lnTo>
                  <a:lnTo>
                    <a:pt x="16" y="53"/>
                  </a:lnTo>
                  <a:lnTo>
                    <a:pt x="8" y="49"/>
                  </a:lnTo>
                  <a:lnTo>
                    <a:pt x="3" y="40"/>
                  </a:lnTo>
                  <a:lnTo>
                    <a:pt x="0" y="24"/>
                  </a:lnTo>
                  <a:lnTo>
                    <a:pt x="1" y="9"/>
                  </a:lnTo>
                  <a:lnTo>
                    <a:pt x="8" y="0"/>
                  </a:lnTo>
                  <a:close/>
                </a:path>
              </a:pathLst>
            </a:custGeom>
            <a:solidFill>
              <a:srgbClr val="000000"/>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nSpc>
                  <a:spcPct val="150000"/>
                </a:lnSpc>
              </a:pPr>
              <a:endParaRPr lang="zh-CN" altLang="en-US">
                <a:latin typeface="+mn-lt"/>
                <a:ea typeface="+mn-ea"/>
                <a:cs typeface="+mn-ea"/>
                <a:sym typeface="+mn-lt"/>
              </a:endParaRPr>
            </a:p>
          </p:txBody>
        </p:sp>
        <p:sp>
          <p:nvSpPr>
            <p:cNvPr id="38" name="未知"/>
            <p:cNvSpPr>
              <a:spLocks/>
            </p:cNvSpPr>
            <p:nvPr/>
          </p:nvSpPr>
          <p:spPr bwMode="auto">
            <a:xfrm>
              <a:off x="354" y="51"/>
              <a:ext cx="47" cy="50"/>
            </a:xfrm>
            <a:custGeom>
              <a:avLst/>
              <a:gdLst>
                <a:gd name="T0" fmla="*/ 38 w 40"/>
                <a:gd name="T1" fmla="*/ 0 h 53"/>
                <a:gd name="T2" fmla="*/ 31 w 40"/>
                <a:gd name="T3" fmla="*/ 0 h 53"/>
                <a:gd name="T4" fmla="*/ 24 w 40"/>
                <a:gd name="T5" fmla="*/ 2 h 53"/>
                <a:gd name="T6" fmla="*/ 16 w 40"/>
                <a:gd name="T7" fmla="*/ 7 h 53"/>
                <a:gd name="T8" fmla="*/ 11 w 40"/>
                <a:gd name="T9" fmla="*/ 13 h 53"/>
                <a:gd name="T10" fmla="*/ 5 w 40"/>
                <a:gd name="T11" fmla="*/ 20 h 53"/>
                <a:gd name="T12" fmla="*/ 1 w 40"/>
                <a:gd name="T13" fmla="*/ 27 h 53"/>
                <a:gd name="T14" fmla="*/ 0 w 40"/>
                <a:gd name="T15" fmla="*/ 34 h 53"/>
                <a:gd name="T16" fmla="*/ 1 w 40"/>
                <a:gd name="T17" fmla="*/ 41 h 53"/>
                <a:gd name="T18" fmla="*/ 8 w 40"/>
                <a:gd name="T19" fmla="*/ 48 h 53"/>
                <a:gd name="T20" fmla="*/ 19 w 40"/>
                <a:gd name="T21" fmla="*/ 50 h 53"/>
                <a:gd name="T22" fmla="*/ 29 w 40"/>
                <a:gd name="T23" fmla="*/ 50 h 53"/>
                <a:gd name="T24" fmla="*/ 39 w 40"/>
                <a:gd name="T25" fmla="*/ 46 h 53"/>
                <a:gd name="T26" fmla="*/ 45 w 40"/>
                <a:gd name="T27" fmla="*/ 38 h 53"/>
                <a:gd name="T28" fmla="*/ 47 w 40"/>
                <a:gd name="T29" fmla="*/ 23 h 53"/>
                <a:gd name="T30" fmla="*/ 46 w 40"/>
                <a:gd name="T31" fmla="*/ 8 h 53"/>
                <a:gd name="T32" fmla="*/ 38 w 40"/>
                <a:gd name="T33" fmla="*/ 0 h 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53"/>
                <a:gd name="T53" fmla="*/ 40 w 40"/>
                <a:gd name="T54" fmla="*/ 53 h 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53">
                  <a:moveTo>
                    <a:pt x="32" y="0"/>
                  </a:moveTo>
                  <a:lnTo>
                    <a:pt x="26" y="0"/>
                  </a:lnTo>
                  <a:lnTo>
                    <a:pt x="20" y="2"/>
                  </a:lnTo>
                  <a:lnTo>
                    <a:pt x="14" y="7"/>
                  </a:lnTo>
                  <a:lnTo>
                    <a:pt x="9" y="14"/>
                  </a:lnTo>
                  <a:lnTo>
                    <a:pt x="4" y="21"/>
                  </a:lnTo>
                  <a:lnTo>
                    <a:pt x="1" y="29"/>
                  </a:lnTo>
                  <a:lnTo>
                    <a:pt x="0" y="36"/>
                  </a:lnTo>
                  <a:lnTo>
                    <a:pt x="1" y="43"/>
                  </a:lnTo>
                  <a:lnTo>
                    <a:pt x="7" y="51"/>
                  </a:lnTo>
                  <a:lnTo>
                    <a:pt x="16" y="53"/>
                  </a:lnTo>
                  <a:lnTo>
                    <a:pt x="25" y="53"/>
                  </a:lnTo>
                  <a:lnTo>
                    <a:pt x="33" y="49"/>
                  </a:lnTo>
                  <a:lnTo>
                    <a:pt x="38" y="40"/>
                  </a:lnTo>
                  <a:lnTo>
                    <a:pt x="40" y="24"/>
                  </a:lnTo>
                  <a:lnTo>
                    <a:pt x="39" y="9"/>
                  </a:lnTo>
                  <a:lnTo>
                    <a:pt x="32" y="0"/>
                  </a:lnTo>
                  <a:close/>
                </a:path>
              </a:pathLst>
            </a:custGeom>
            <a:solidFill>
              <a:srgbClr val="000000"/>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nSpc>
                  <a:spcPct val="150000"/>
                </a:lnSpc>
              </a:pPr>
              <a:endParaRPr lang="zh-CN" altLang="en-US">
                <a:latin typeface="+mn-lt"/>
                <a:ea typeface="+mn-ea"/>
                <a:cs typeface="+mn-ea"/>
                <a:sym typeface="+mn-lt"/>
              </a:endParaRPr>
            </a:p>
          </p:txBody>
        </p:sp>
        <p:sp>
          <p:nvSpPr>
            <p:cNvPr id="39" name="未知"/>
            <p:cNvSpPr>
              <a:spLocks/>
            </p:cNvSpPr>
            <p:nvPr/>
          </p:nvSpPr>
          <p:spPr bwMode="auto">
            <a:xfrm>
              <a:off x="366" y="126"/>
              <a:ext cx="91" cy="83"/>
            </a:xfrm>
            <a:custGeom>
              <a:avLst/>
              <a:gdLst>
                <a:gd name="T0" fmla="*/ 7 w 77"/>
                <a:gd name="T1" fmla="*/ 2 h 88"/>
                <a:gd name="T2" fmla="*/ 11 w 77"/>
                <a:gd name="T3" fmla="*/ 0 h 88"/>
                <a:gd name="T4" fmla="*/ 17 w 77"/>
                <a:gd name="T5" fmla="*/ 4 h 88"/>
                <a:gd name="T6" fmla="*/ 20 w 77"/>
                <a:gd name="T7" fmla="*/ 7 h 88"/>
                <a:gd name="T8" fmla="*/ 27 w 77"/>
                <a:gd name="T9" fmla="*/ 9 h 88"/>
                <a:gd name="T10" fmla="*/ 34 w 77"/>
                <a:gd name="T11" fmla="*/ 7 h 88"/>
                <a:gd name="T12" fmla="*/ 41 w 77"/>
                <a:gd name="T13" fmla="*/ 3 h 88"/>
                <a:gd name="T14" fmla="*/ 46 w 77"/>
                <a:gd name="T15" fmla="*/ 2 h 88"/>
                <a:gd name="T16" fmla="*/ 53 w 77"/>
                <a:gd name="T17" fmla="*/ 6 h 88"/>
                <a:gd name="T18" fmla="*/ 60 w 77"/>
                <a:gd name="T19" fmla="*/ 9 h 88"/>
                <a:gd name="T20" fmla="*/ 67 w 77"/>
                <a:gd name="T21" fmla="*/ 6 h 88"/>
                <a:gd name="T22" fmla="*/ 73 w 77"/>
                <a:gd name="T23" fmla="*/ 2 h 88"/>
                <a:gd name="T24" fmla="*/ 83 w 77"/>
                <a:gd name="T25" fmla="*/ 3 h 88"/>
                <a:gd name="T26" fmla="*/ 91 w 77"/>
                <a:gd name="T27" fmla="*/ 19 h 88"/>
                <a:gd name="T28" fmla="*/ 90 w 77"/>
                <a:gd name="T29" fmla="*/ 43 h 88"/>
                <a:gd name="T30" fmla="*/ 80 w 77"/>
                <a:gd name="T31" fmla="*/ 70 h 88"/>
                <a:gd name="T32" fmla="*/ 63 w 77"/>
                <a:gd name="T33" fmla="*/ 83 h 88"/>
                <a:gd name="T34" fmla="*/ 47 w 77"/>
                <a:gd name="T35" fmla="*/ 81 h 88"/>
                <a:gd name="T36" fmla="*/ 38 w 77"/>
                <a:gd name="T37" fmla="*/ 71 h 88"/>
                <a:gd name="T38" fmla="*/ 32 w 77"/>
                <a:gd name="T39" fmla="*/ 59 h 88"/>
                <a:gd name="T40" fmla="*/ 24 w 77"/>
                <a:gd name="T41" fmla="*/ 54 h 88"/>
                <a:gd name="T42" fmla="*/ 12 w 77"/>
                <a:gd name="T43" fmla="*/ 47 h 88"/>
                <a:gd name="T44" fmla="*/ 2 w 77"/>
                <a:gd name="T45" fmla="*/ 32 h 88"/>
                <a:gd name="T46" fmla="*/ 0 w 77"/>
                <a:gd name="T47" fmla="*/ 14 h 88"/>
                <a:gd name="T48" fmla="*/ 7 w 77"/>
                <a:gd name="T49" fmla="*/ 2 h 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88"/>
                <a:gd name="T77" fmla="*/ 77 w 77"/>
                <a:gd name="T78" fmla="*/ 88 h 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88">
                  <a:moveTo>
                    <a:pt x="6" y="2"/>
                  </a:moveTo>
                  <a:lnTo>
                    <a:pt x="9" y="0"/>
                  </a:lnTo>
                  <a:lnTo>
                    <a:pt x="14" y="4"/>
                  </a:lnTo>
                  <a:lnTo>
                    <a:pt x="17" y="7"/>
                  </a:lnTo>
                  <a:lnTo>
                    <a:pt x="23" y="10"/>
                  </a:lnTo>
                  <a:lnTo>
                    <a:pt x="29" y="7"/>
                  </a:lnTo>
                  <a:lnTo>
                    <a:pt x="35" y="3"/>
                  </a:lnTo>
                  <a:lnTo>
                    <a:pt x="39" y="2"/>
                  </a:lnTo>
                  <a:lnTo>
                    <a:pt x="45" y="6"/>
                  </a:lnTo>
                  <a:lnTo>
                    <a:pt x="51" y="10"/>
                  </a:lnTo>
                  <a:lnTo>
                    <a:pt x="57" y="6"/>
                  </a:lnTo>
                  <a:lnTo>
                    <a:pt x="62" y="2"/>
                  </a:lnTo>
                  <a:lnTo>
                    <a:pt x="70" y="3"/>
                  </a:lnTo>
                  <a:lnTo>
                    <a:pt x="77" y="20"/>
                  </a:lnTo>
                  <a:lnTo>
                    <a:pt x="76" y="46"/>
                  </a:lnTo>
                  <a:lnTo>
                    <a:pt x="68" y="74"/>
                  </a:lnTo>
                  <a:lnTo>
                    <a:pt x="53" y="88"/>
                  </a:lnTo>
                  <a:lnTo>
                    <a:pt x="40" y="86"/>
                  </a:lnTo>
                  <a:lnTo>
                    <a:pt x="32" y="75"/>
                  </a:lnTo>
                  <a:lnTo>
                    <a:pt x="27" y="63"/>
                  </a:lnTo>
                  <a:lnTo>
                    <a:pt x="20" y="57"/>
                  </a:lnTo>
                  <a:lnTo>
                    <a:pt x="10" y="50"/>
                  </a:lnTo>
                  <a:lnTo>
                    <a:pt x="2" y="34"/>
                  </a:lnTo>
                  <a:lnTo>
                    <a:pt x="0" y="15"/>
                  </a:lnTo>
                  <a:lnTo>
                    <a:pt x="6" y="2"/>
                  </a:lnTo>
                  <a:close/>
                </a:path>
              </a:pathLst>
            </a:custGeom>
            <a:solidFill>
              <a:srgbClr val="000000"/>
            </a:soli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nSpc>
                  <a:spcPct val="150000"/>
                </a:lnSpc>
              </a:pPr>
              <a:endParaRPr lang="zh-CN" altLang="en-US">
                <a:latin typeface="+mn-lt"/>
                <a:ea typeface="+mn-ea"/>
                <a:cs typeface="+mn-ea"/>
                <a:sym typeface="+mn-lt"/>
              </a:endParaRPr>
            </a:p>
          </p:txBody>
        </p:sp>
      </p:grpSp>
      <p:grpSp>
        <p:nvGrpSpPr>
          <p:cNvPr id="33" name="组合 32">
            <a:extLst>
              <a:ext uri="{FF2B5EF4-FFF2-40B4-BE49-F238E27FC236}">
                <a16:creationId xmlns:a16="http://schemas.microsoft.com/office/drawing/2014/main" id="{8FD290DC-2369-4332-93DE-7167504364B9}"/>
              </a:ext>
            </a:extLst>
          </p:cNvPr>
          <p:cNvGrpSpPr/>
          <p:nvPr/>
        </p:nvGrpSpPr>
        <p:grpSpPr>
          <a:xfrm>
            <a:off x="268126" y="337448"/>
            <a:ext cx="443202" cy="540059"/>
            <a:chOff x="-1" y="69136"/>
            <a:chExt cx="536866" cy="572752"/>
          </a:xfrm>
        </p:grpSpPr>
        <p:sp>
          <p:nvSpPr>
            <p:cNvPr id="34" name="等腰三角形 33">
              <a:extLst>
                <a:ext uri="{FF2B5EF4-FFF2-40B4-BE49-F238E27FC236}">
                  <a16:creationId xmlns:a16="http://schemas.microsoft.com/office/drawing/2014/main" id="{5118A702-AF3C-43CF-96EA-FBA7AF80ECA2}"/>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35" name="等腰三角形 34">
              <a:extLst>
                <a:ext uri="{FF2B5EF4-FFF2-40B4-BE49-F238E27FC236}">
                  <a16:creationId xmlns:a16="http://schemas.microsoft.com/office/drawing/2014/main" id="{AC6EF2FA-8900-4AD5-9B43-078D8DB27E1B}"/>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30660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剪去同侧角的矩形 1"/>
          <p:cNvSpPr>
            <a:spLocks/>
          </p:cNvSpPr>
          <p:nvPr/>
        </p:nvSpPr>
        <p:spPr bwMode="auto">
          <a:xfrm>
            <a:off x="5002360" y="3905787"/>
            <a:ext cx="2517775" cy="1357313"/>
          </a:xfrm>
          <a:custGeom>
            <a:avLst/>
            <a:gdLst>
              <a:gd name="T0" fmla="*/ 0 w 2646947"/>
              <a:gd name="T1" fmla="*/ 683527 h 1359568"/>
              <a:gd name="T2" fmla="*/ 1208818 w 2646947"/>
              <a:gd name="T3" fmla="*/ 0 h 1359568"/>
              <a:gd name="T4" fmla="*/ 2395855 w 2646947"/>
              <a:gd name="T5" fmla="*/ 683527 h 1359568"/>
              <a:gd name="T6" fmla="*/ 2395855 w 2646947"/>
              <a:gd name="T7" fmla="*/ 1355062 h 1359568"/>
              <a:gd name="T8" fmla="*/ 2395855 w 2646947"/>
              <a:gd name="T9" fmla="*/ 1355062 h 1359568"/>
              <a:gd name="T10" fmla="*/ 0 w 2646947"/>
              <a:gd name="T11" fmla="*/ 1355062 h 1359568"/>
              <a:gd name="T12" fmla="*/ 0 w 2646947"/>
              <a:gd name="T13" fmla="*/ 1355062 h 1359568"/>
              <a:gd name="T14" fmla="*/ 0 w 2646947"/>
              <a:gd name="T15" fmla="*/ 683527 h 13595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46947" h="1359568">
                <a:moveTo>
                  <a:pt x="0" y="685800"/>
                </a:moveTo>
                <a:lnTo>
                  <a:pt x="1335505" y="0"/>
                </a:lnTo>
                <a:lnTo>
                  <a:pt x="2646947" y="685800"/>
                </a:lnTo>
                <a:lnTo>
                  <a:pt x="2646947" y="1359568"/>
                </a:lnTo>
                <a:lnTo>
                  <a:pt x="0" y="1359568"/>
                </a:lnTo>
                <a:lnTo>
                  <a:pt x="0" y="68580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3" name="剪去同侧角的矩形 1"/>
          <p:cNvSpPr>
            <a:spLocks/>
          </p:cNvSpPr>
          <p:nvPr/>
        </p:nvSpPr>
        <p:spPr bwMode="auto">
          <a:xfrm rot="10800000">
            <a:off x="3721248" y="3240050"/>
            <a:ext cx="2403475" cy="1284288"/>
          </a:xfrm>
          <a:custGeom>
            <a:avLst/>
            <a:gdLst>
              <a:gd name="T0" fmla="*/ 0 w 2646947"/>
              <a:gd name="T1" fmla="*/ 611619 h 1359568"/>
              <a:gd name="T2" fmla="*/ 1101456 w 2646947"/>
              <a:gd name="T3" fmla="*/ 0 h 1359568"/>
              <a:gd name="T4" fmla="*/ 2183066 w 2646947"/>
              <a:gd name="T5" fmla="*/ 611619 h 1359568"/>
              <a:gd name="T6" fmla="*/ 2183066 w 2646947"/>
              <a:gd name="T7" fmla="*/ 1212508 h 1359568"/>
              <a:gd name="T8" fmla="*/ 2183066 w 2646947"/>
              <a:gd name="T9" fmla="*/ 1212508 h 1359568"/>
              <a:gd name="T10" fmla="*/ 0 w 2646947"/>
              <a:gd name="T11" fmla="*/ 1212508 h 1359568"/>
              <a:gd name="T12" fmla="*/ 0 w 2646947"/>
              <a:gd name="T13" fmla="*/ 1212508 h 1359568"/>
              <a:gd name="T14" fmla="*/ 0 w 2646947"/>
              <a:gd name="T15" fmla="*/ 611619 h 13595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46947" h="1359568">
                <a:moveTo>
                  <a:pt x="0" y="685800"/>
                </a:moveTo>
                <a:lnTo>
                  <a:pt x="1335505" y="0"/>
                </a:lnTo>
                <a:lnTo>
                  <a:pt x="2646947" y="685800"/>
                </a:lnTo>
                <a:lnTo>
                  <a:pt x="2646947" y="1359568"/>
                </a:lnTo>
                <a:lnTo>
                  <a:pt x="0" y="1359568"/>
                </a:lnTo>
                <a:lnTo>
                  <a:pt x="0" y="685800"/>
                </a:lnTo>
                <a:close/>
              </a:path>
            </a:pathLst>
          </a:custGeom>
          <a:solidFill>
            <a:srgbClr val="F4B1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4" name="剪去同侧角的矩形 1"/>
          <p:cNvSpPr>
            <a:spLocks/>
          </p:cNvSpPr>
          <p:nvPr/>
        </p:nvSpPr>
        <p:spPr bwMode="auto">
          <a:xfrm rot="10800000">
            <a:off x="6491435" y="3218381"/>
            <a:ext cx="2357289" cy="1374812"/>
          </a:xfrm>
          <a:custGeom>
            <a:avLst/>
            <a:gdLst>
              <a:gd name="T0" fmla="*/ 0 w 2646947"/>
              <a:gd name="T1" fmla="*/ 672656 h 1359568"/>
              <a:gd name="T2" fmla="*/ 1025375 w 2646947"/>
              <a:gd name="T3" fmla="*/ 0 h 1359568"/>
              <a:gd name="T4" fmla="*/ 2032275 w 2646947"/>
              <a:gd name="T5" fmla="*/ 672656 h 1359568"/>
              <a:gd name="T6" fmla="*/ 2032275 w 2646947"/>
              <a:gd name="T7" fmla="*/ 1333511 h 1359568"/>
              <a:gd name="T8" fmla="*/ 2032275 w 2646947"/>
              <a:gd name="T9" fmla="*/ 1333511 h 1359568"/>
              <a:gd name="T10" fmla="*/ 0 w 2646947"/>
              <a:gd name="T11" fmla="*/ 1333511 h 1359568"/>
              <a:gd name="T12" fmla="*/ 0 w 2646947"/>
              <a:gd name="T13" fmla="*/ 1333511 h 1359568"/>
              <a:gd name="T14" fmla="*/ 0 w 2646947"/>
              <a:gd name="T15" fmla="*/ 672656 h 13595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46947" h="1359568">
                <a:moveTo>
                  <a:pt x="0" y="685800"/>
                </a:moveTo>
                <a:lnTo>
                  <a:pt x="1335505" y="0"/>
                </a:lnTo>
                <a:lnTo>
                  <a:pt x="2646947" y="685800"/>
                </a:lnTo>
                <a:lnTo>
                  <a:pt x="2646947" y="1359568"/>
                </a:lnTo>
                <a:lnTo>
                  <a:pt x="0" y="1359568"/>
                </a:lnTo>
                <a:lnTo>
                  <a:pt x="0" y="685800"/>
                </a:lnTo>
                <a:close/>
              </a:path>
            </a:pathLst>
          </a:custGeom>
          <a:solidFill>
            <a:srgbClr val="A54C0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5" name="文本框 22"/>
          <p:cNvSpPr txBox="1">
            <a:spLocks noChangeArrowheads="1"/>
          </p:cNvSpPr>
          <p:nvPr/>
        </p:nvSpPr>
        <p:spPr bwMode="auto">
          <a:xfrm>
            <a:off x="4330847" y="3414675"/>
            <a:ext cx="19700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b="1" dirty="0" smtClean="0">
                <a:solidFill>
                  <a:schemeClr val="bg1"/>
                </a:solidFill>
                <a:latin typeface="华文细黑" panose="02010600040101010101" pitchFamily="2" charset="-122"/>
                <a:ea typeface="华文细黑" panose="02010600040101010101" pitchFamily="2" charset="-122"/>
              </a:rPr>
              <a:t>1-</a:t>
            </a:r>
            <a:r>
              <a:rPr lang="zh-CN" altLang="en-US" sz="3600" b="1" dirty="0">
                <a:solidFill>
                  <a:schemeClr val="bg1"/>
                </a:solidFill>
                <a:latin typeface="华文细黑" panose="02010600040101010101" pitchFamily="2" charset="-122"/>
                <a:ea typeface="华文细黑" panose="02010600040101010101" pitchFamily="2" charset="-122"/>
              </a:rPr>
              <a:t>网络</a:t>
            </a:r>
            <a:endParaRPr lang="en-US" altLang="zh-CN" sz="3600" b="1" dirty="0">
              <a:solidFill>
                <a:schemeClr val="bg1"/>
              </a:solidFill>
              <a:latin typeface="华文细黑" panose="02010600040101010101" pitchFamily="2" charset="-122"/>
              <a:ea typeface="华文细黑" panose="02010600040101010101" pitchFamily="2" charset="-122"/>
            </a:endParaRPr>
          </a:p>
        </p:txBody>
      </p:sp>
      <p:sp>
        <p:nvSpPr>
          <p:cNvPr id="46" name="文本框 24"/>
          <p:cNvSpPr txBox="1">
            <a:spLocks noChangeArrowheads="1"/>
          </p:cNvSpPr>
          <p:nvPr/>
        </p:nvSpPr>
        <p:spPr bwMode="auto">
          <a:xfrm>
            <a:off x="665427" y="2264065"/>
            <a:ext cx="2176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a:solidFill>
                  <a:srgbClr val="404040"/>
                </a:solidFill>
                <a:latin typeface="华文细黑" panose="02010600040101010101" pitchFamily="2" charset="-122"/>
                <a:ea typeface="华文细黑" panose="02010600040101010101" pitchFamily="2" charset="-122"/>
              </a:rPr>
              <a:t>什么</a:t>
            </a:r>
            <a:r>
              <a:rPr lang="zh-CN" altLang="en-US" b="1" dirty="0" smtClean="0">
                <a:solidFill>
                  <a:srgbClr val="404040"/>
                </a:solidFill>
                <a:latin typeface="华文细黑" panose="02010600040101010101" pitchFamily="2" charset="-122"/>
                <a:ea typeface="华文细黑" panose="02010600040101010101" pitchFamily="2" charset="-122"/>
              </a:rPr>
              <a:t>是</a:t>
            </a:r>
            <a:r>
              <a:rPr lang="zh-CN" altLang="en-US" b="1" dirty="0">
                <a:solidFill>
                  <a:srgbClr val="404040"/>
                </a:solidFill>
                <a:latin typeface="华文细黑" panose="02010600040101010101" pitchFamily="2" charset="-122"/>
                <a:ea typeface="华文细黑" panose="02010600040101010101" pitchFamily="2" charset="-122"/>
              </a:rPr>
              <a:t>网络</a:t>
            </a:r>
            <a:r>
              <a:rPr lang="zh-CN" altLang="en-US" b="1" dirty="0" smtClean="0">
                <a:solidFill>
                  <a:srgbClr val="404040"/>
                </a:solidFill>
                <a:latin typeface="华文细黑" panose="02010600040101010101" pitchFamily="2" charset="-122"/>
                <a:ea typeface="华文细黑" panose="02010600040101010101" pitchFamily="2" charset="-122"/>
              </a:rPr>
              <a:t>？</a:t>
            </a:r>
            <a:endParaRPr lang="zh-CN" altLang="en-US" b="1" dirty="0">
              <a:solidFill>
                <a:srgbClr val="404040"/>
              </a:solidFill>
              <a:latin typeface="华文细黑" panose="02010600040101010101" pitchFamily="2" charset="-122"/>
              <a:ea typeface="华文细黑" panose="02010600040101010101" pitchFamily="2" charset="-122"/>
            </a:endParaRPr>
          </a:p>
        </p:txBody>
      </p:sp>
      <p:cxnSp>
        <p:nvCxnSpPr>
          <p:cNvPr id="47" name="直接连接符 5"/>
          <p:cNvCxnSpPr>
            <a:cxnSpLocks noChangeShapeType="1"/>
          </p:cNvCxnSpPr>
          <p:nvPr/>
        </p:nvCxnSpPr>
        <p:spPr bwMode="auto">
          <a:xfrm flipH="1" flipV="1">
            <a:off x="4900761" y="2557425"/>
            <a:ext cx="22225" cy="657225"/>
          </a:xfrm>
          <a:prstGeom prst="line">
            <a:avLst/>
          </a:prstGeom>
          <a:noFill/>
          <a:ln w="12700">
            <a:solidFill>
              <a:srgbClr val="595959"/>
            </a:solidFill>
            <a:round/>
            <a:headEnd/>
            <a:tailEnd/>
          </a:ln>
          <a:extLst>
            <a:ext uri="{909E8E84-426E-40DD-AFC4-6F175D3DCCD1}">
              <a14:hiddenFill xmlns:a14="http://schemas.microsoft.com/office/drawing/2010/main">
                <a:noFill/>
              </a14:hiddenFill>
            </a:ext>
          </a:extLst>
        </p:spPr>
      </p:cxnSp>
      <p:cxnSp>
        <p:nvCxnSpPr>
          <p:cNvPr id="48" name="直接连接符 7"/>
          <p:cNvCxnSpPr>
            <a:cxnSpLocks noChangeShapeType="1"/>
          </p:cNvCxnSpPr>
          <p:nvPr/>
        </p:nvCxnSpPr>
        <p:spPr bwMode="auto">
          <a:xfrm flipH="1">
            <a:off x="2821136" y="2546313"/>
            <a:ext cx="2079625" cy="0"/>
          </a:xfrm>
          <a:prstGeom prst="line">
            <a:avLst/>
          </a:prstGeom>
          <a:noFill/>
          <a:ln w="6350">
            <a:solidFill>
              <a:srgbClr val="595959"/>
            </a:solidFill>
            <a:round/>
            <a:headEnd/>
            <a:tailEnd/>
          </a:ln>
          <a:extLst>
            <a:ext uri="{909E8E84-426E-40DD-AFC4-6F175D3DCCD1}">
              <a14:hiddenFill xmlns:a14="http://schemas.microsoft.com/office/drawing/2010/main">
                <a:noFill/>
              </a14:hiddenFill>
            </a:ext>
          </a:extLst>
        </p:spPr>
      </p:cxnSp>
      <p:cxnSp>
        <p:nvCxnSpPr>
          <p:cNvPr id="49" name="直接连接符 36"/>
          <p:cNvCxnSpPr>
            <a:cxnSpLocks noChangeShapeType="1"/>
          </p:cNvCxnSpPr>
          <p:nvPr/>
        </p:nvCxnSpPr>
        <p:spPr bwMode="auto">
          <a:xfrm flipV="1">
            <a:off x="6261248" y="5279988"/>
            <a:ext cx="0" cy="373062"/>
          </a:xfrm>
          <a:prstGeom prst="line">
            <a:avLst/>
          </a:prstGeom>
          <a:noFill/>
          <a:ln w="12700">
            <a:solidFill>
              <a:srgbClr val="595959"/>
            </a:solidFill>
            <a:round/>
            <a:headEnd/>
            <a:tailEnd/>
          </a:ln>
          <a:extLst>
            <a:ext uri="{909E8E84-426E-40DD-AFC4-6F175D3DCCD1}">
              <a14:hiddenFill xmlns:a14="http://schemas.microsoft.com/office/drawing/2010/main">
                <a:noFill/>
              </a14:hiddenFill>
            </a:ext>
          </a:extLst>
        </p:spPr>
      </p:cxnSp>
      <p:sp>
        <p:nvSpPr>
          <p:cNvPr id="50" name="文本框 40"/>
          <p:cNvSpPr txBox="1">
            <a:spLocks noChangeArrowheads="1"/>
          </p:cNvSpPr>
          <p:nvPr/>
        </p:nvSpPr>
        <p:spPr bwMode="auto">
          <a:xfrm>
            <a:off x="4940076" y="5582673"/>
            <a:ext cx="29115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smtClean="0">
                <a:solidFill>
                  <a:srgbClr val="404040"/>
                </a:solidFill>
                <a:latin typeface="华文细黑" panose="02010600040101010101" pitchFamily="2" charset="-122"/>
                <a:ea typeface="华文细黑" panose="02010600040101010101" pitchFamily="2" charset="-122"/>
              </a:rPr>
              <a:t>什么是</a:t>
            </a:r>
            <a:r>
              <a:rPr lang="zh-CN" altLang="en-US" b="1" dirty="0">
                <a:solidFill>
                  <a:srgbClr val="404040"/>
                </a:solidFill>
                <a:latin typeface="华文细黑" panose="02010600040101010101" pitchFamily="2" charset="-122"/>
                <a:ea typeface="华文细黑" panose="02010600040101010101" pitchFamily="2" charset="-122"/>
              </a:rPr>
              <a:t>网络</a:t>
            </a:r>
            <a:r>
              <a:rPr lang="zh-CN" altLang="en-US" b="1" dirty="0" smtClean="0">
                <a:solidFill>
                  <a:srgbClr val="404040"/>
                </a:solidFill>
                <a:latin typeface="华文细黑" panose="02010600040101010101" pitchFamily="2" charset="-122"/>
                <a:ea typeface="华文细黑" panose="02010600040101010101" pitchFamily="2" charset="-122"/>
              </a:rPr>
              <a:t>安全？</a:t>
            </a:r>
            <a:endParaRPr lang="zh-CN" altLang="en-US" b="1" dirty="0">
              <a:solidFill>
                <a:srgbClr val="404040"/>
              </a:solidFill>
              <a:latin typeface="华文细黑" panose="02010600040101010101" pitchFamily="2" charset="-122"/>
              <a:ea typeface="华文细黑" panose="02010600040101010101" pitchFamily="2" charset="-122"/>
            </a:endParaRPr>
          </a:p>
        </p:txBody>
      </p:sp>
      <p:cxnSp>
        <p:nvCxnSpPr>
          <p:cNvPr id="51" name="直接连接符 41"/>
          <p:cNvCxnSpPr>
            <a:cxnSpLocks noChangeShapeType="1"/>
          </p:cNvCxnSpPr>
          <p:nvPr/>
        </p:nvCxnSpPr>
        <p:spPr bwMode="auto">
          <a:xfrm flipV="1">
            <a:off x="7493148" y="2525675"/>
            <a:ext cx="0" cy="611188"/>
          </a:xfrm>
          <a:prstGeom prst="line">
            <a:avLst/>
          </a:prstGeom>
          <a:noFill/>
          <a:ln w="12700">
            <a:solidFill>
              <a:srgbClr val="595959"/>
            </a:solidFill>
            <a:round/>
            <a:headEnd/>
            <a:tailEnd/>
          </a:ln>
          <a:extLst>
            <a:ext uri="{909E8E84-426E-40DD-AFC4-6F175D3DCCD1}">
              <a14:hiddenFill xmlns:a14="http://schemas.microsoft.com/office/drawing/2010/main">
                <a:noFill/>
              </a14:hiddenFill>
            </a:ext>
          </a:extLst>
        </p:spPr>
      </p:cxnSp>
      <p:cxnSp>
        <p:nvCxnSpPr>
          <p:cNvPr id="52" name="直接连接符 42"/>
          <p:cNvCxnSpPr>
            <a:cxnSpLocks noChangeShapeType="1"/>
          </p:cNvCxnSpPr>
          <p:nvPr/>
        </p:nvCxnSpPr>
        <p:spPr bwMode="auto">
          <a:xfrm flipH="1">
            <a:off x="7493148" y="2511388"/>
            <a:ext cx="1428750" cy="0"/>
          </a:xfrm>
          <a:prstGeom prst="line">
            <a:avLst/>
          </a:prstGeom>
          <a:noFill/>
          <a:ln w="6350">
            <a:solidFill>
              <a:srgbClr val="595959"/>
            </a:solidFill>
            <a:round/>
            <a:headEnd/>
            <a:tailEnd/>
          </a:ln>
          <a:extLst>
            <a:ext uri="{909E8E84-426E-40DD-AFC4-6F175D3DCCD1}">
              <a14:hiddenFill xmlns:a14="http://schemas.microsoft.com/office/drawing/2010/main">
                <a:noFill/>
              </a14:hiddenFill>
            </a:ext>
          </a:extLst>
        </p:spPr>
      </p:cxnSp>
      <p:sp>
        <p:nvSpPr>
          <p:cNvPr id="53" name="文本框 45"/>
          <p:cNvSpPr txBox="1">
            <a:spLocks noChangeArrowheads="1"/>
          </p:cNvSpPr>
          <p:nvPr/>
        </p:nvSpPr>
        <p:spPr bwMode="auto">
          <a:xfrm>
            <a:off x="8921898" y="2249778"/>
            <a:ext cx="26964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b="1" dirty="0">
                <a:solidFill>
                  <a:srgbClr val="404040"/>
                </a:solidFill>
                <a:latin typeface="华文细黑" panose="02010600040101010101" pitchFamily="2" charset="-122"/>
                <a:ea typeface="华文细黑" panose="02010600040101010101" pitchFamily="2" charset="-122"/>
              </a:rPr>
              <a:t>什么是安全？</a:t>
            </a:r>
          </a:p>
        </p:txBody>
      </p:sp>
      <p:sp>
        <p:nvSpPr>
          <p:cNvPr id="54" name="文本框 22"/>
          <p:cNvSpPr txBox="1">
            <a:spLocks noChangeArrowheads="1"/>
          </p:cNvSpPr>
          <p:nvPr/>
        </p:nvSpPr>
        <p:spPr bwMode="auto">
          <a:xfrm>
            <a:off x="6780362" y="3438488"/>
            <a:ext cx="16333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b="1" dirty="0" smtClean="0">
                <a:solidFill>
                  <a:schemeClr val="bg1"/>
                </a:solidFill>
                <a:latin typeface="华文细黑" panose="02010600040101010101" pitchFamily="2" charset="-122"/>
                <a:ea typeface="华文细黑" panose="02010600040101010101" pitchFamily="2" charset="-122"/>
              </a:rPr>
              <a:t>2-</a:t>
            </a:r>
            <a:r>
              <a:rPr lang="zh-CN" altLang="en-US" sz="3600" b="1" dirty="0" smtClean="0">
                <a:solidFill>
                  <a:schemeClr val="bg1"/>
                </a:solidFill>
                <a:latin typeface="华文细黑" panose="02010600040101010101" pitchFamily="2" charset="-122"/>
                <a:ea typeface="华文细黑" panose="02010600040101010101" pitchFamily="2" charset="-122"/>
              </a:rPr>
              <a:t>安全</a:t>
            </a:r>
            <a:endParaRPr lang="en-US" altLang="zh-CN" sz="3600" b="1" dirty="0">
              <a:solidFill>
                <a:schemeClr val="bg1"/>
              </a:solidFill>
              <a:latin typeface="华文细黑" panose="02010600040101010101" pitchFamily="2" charset="-122"/>
              <a:ea typeface="华文细黑" panose="02010600040101010101" pitchFamily="2" charset="-122"/>
            </a:endParaRPr>
          </a:p>
        </p:txBody>
      </p:sp>
      <p:sp>
        <p:nvSpPr>
          <p:cNvPr id="55" name="文本框 22"/>
          <p:cNvSpPr txBox="1">
            <a:spLocks noChangeArrowheads="1"/>
          </p:cNvSpPr>
          <p:nvPr/>
        </p:nvSpPr>
        <p:spPr bwMode="auto">
          <a:xfrm>
            <a:off x="5039739" y="4485348"/>
            <a:ext cx="252238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en-US" altLang="zh-CN" sz="3600" b="1" dirty="0" smtClean="0">
                <a:solidFill>
                  <a:schemeClr val="bg1"/>
                </a:solidFill>
                <a:latin typeface="华文细黑" panose="02010600040101010101" pitchFamily="2" charset="-122"/>
                <a:ea typeface="华文细黑" panose="02010600040101010101" pitchFamily="2" charset="-122"/>
              </a:rPr>
              <a:t>3-</a:t>
            </a:r>
            <a:r>
              <a:rPr lang="zh-CN" altLang="en-US" sz="3600" b="1" dirty="0">
                <a:solidFill>
                  <a:schemeClr val="bg1"/>
                </a:solidFill>
                <a:latin typeface="华文细黑" panose="02010600040101010101" pitchFamily="2" charset="-122"/>
                <a:ea typeface="华文细黑" panose="02010600040101010101" pitchFamily="2" charset="-122"/>
              </a:rPr>
              <a:t>网络</a:t>
            </a:r>
            <a:r>
              <a:rPr lang="zh-CN" altLang="en-US" sz="3600" b="1" dirty="0" smtClean="0">
                <a:solidFill>
                  <a:schemeClr val="bg1"/>
                </a:solidFill>
                <a:latin typeface="华文细黑" panose="02010600040101010101" pitchFamily="2" charset="-122"/>
                <a:ea typeface="华文细黑" panose="02010600040101010101" pitchFamily="2" charset="-122"/>
              </a:rPr>
              <a:t>安全</a:t>
            </a:r>
            <a:endParaRPr lang="en-US" altLang="zh-CN" sz="3600" b="1" dirty="0">
              <a:solidFill>
                <a:schemeClr val="bg1"/>
              </a:solidFill>
              <a:latin typeface="华文细黑" panose="02010600040101010101" pitchFamily="2" charset="-122"/>
              <a:ea typeface="华文细黑" panose="02010600040101010101" pitchFamily="2" charset="-122"/>
            </a:endParaRPr>
          </a:p>
        </p:txBody>
      </p:sp>
      <p:sp>
        <p:nvSpPr>
          <p:cNvPr id="56" name="椭圆 30"/>
          <p:cNvSpPr>
            <a:spLocks noChangeArrowheads="1"/>
          </p:cNvSpPr>
          <p:nvPr/>
        </p:nvSpPr>
        <p:spPr bwMode="auto">
          <a:xfrm>
            <a:off x="302522" y="188913"/>
            <a:ext cx="1393825" cy="1398587"/>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7" name="椭圆 21"/>
          <p:cNvSpPr>
            <a:spLocks noChangeArrowheads="1"/>
          </p:cNvSpPr>
          <p:nvPr/>
        </p:nvSpPr>
        <p:spPr bwMode="auto">
          <a:xfrm>
            <a:off x="391422" y="220663"/>
            <a:ext cx="1362075" cy="1366837"/>
          </a:xfrm>
          <a:prstGeom prst="ellipse">
            <a:avLst/>
          </a:pr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sp>
        <p:nvSpPr>
          <p:cNvPr id="58" name="文本框 28"/>
          <p:cNvSpPr txBox="1">
            <a:spLocks noChangeArrowheads="1"/>
          </p:cNvSpPr>
          <p:nvPr/>
        </p:nvSpPr>
        <p:spPr bwMode="auto">
          <a:xfrm>
            <a:off x="531122" y="349250"/>
            <a:ext cx="131286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dirty="0">
                <a:latin typeface="华文细黑" panose="02010600040101010101" pitchFamily="2" charset="-122"/>
                <a:ea typeface="华文细黑" panose="02010600040101010101" pitchFamily="2" charset="-122"/>
              </a:rPr>
              <a:t>课堂内容</a:t>
            </a:r>
          </a:p>
        </p:txBody>
      </p:sp>
      <p:pic>
        <p:nvPicPr>
          <p:cNvPr id="59" name="空心弧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71" y="38893"/>
            <a:ext cx="176212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60667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rrowheads="1"/>
          </p:cNvSpPr>
          <p:nvPr/>
        </p:nvSpPr>
        <p:spPr>
          <a:xfrm>
            <a:off x="1190025" y="393829"/>
            <a:ext cx="6513512" cy="487363"/>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eaLnBrk="1" hangingPunct="1">
              <a:lnSpc>
                <a:spcPct val="150000"/>
              </a:lnSpc>
            </a:pPr>
            <a:r>
              <a:rPr lang="zh-CN" altLang="en-US" sz="2400" dirty="0">
                <a:solidFill>
                  <a:srgbClr val="2071B0"/>
                </a:solidFill>
                <a:latin typeface="+mn-lt"/>
                <a:ea typeface="+mn-ea"/>
                <a:cs typeface="+mn-ea"/>
                <a:sym typeface="+mn-lt"/>
              </a:rPr>
              <a:t>第</a:t>
            </a:r>
            <a:r>
              <a:rPr lang="en-US" altLang="zh-CN" sz="2400" dirty="0">
                <a:solidFill>
                  <a:srgbClr val="2071B0"/>
                </a:solidFill>
                <a:latin typeface="+mn-lt"/>
                <a:ea typeface="+mn-ea"/>
                <a:cs typeface="+mn-ea"/>
                <a:sym typeface="+mn-lt"/>
              </a:rPr>
              <a:t>4</a:t>
            </a:r>
            <a:r>
              <a:rPr lang="zh-CN" altLang="en-US" sz="2400" dirty="0">
                <a:solidFill>
                  <a:srgbClr val="2071B0"/>
                </a:solidFill>
                <a:latin typeface="+mn-lt"/>
                <a:ea typeface="+mn-ea"/>
                <a:cs typeface="+mn-ea"/>
                <a:sym typeface="+mn-lt"/>
              </a:rPr>
              <a:t>招：Ｕ盘安全</a:t>
            </a:r>
          </a:p>
        </p:txBody>
      </p:sp>
      <p:sp>
        <p:nvSpPr>
          <p:cNvPr id="3" name="Rectangle 3"/>
          <p:cNvSpPr>
            <a:spLocks noGrp="1" noRot="1" noChangeArrowheads="1"/>
          </p:cNvSpPr>
          <p:nvPr/>
        </p:nvSpPr>
        <p:spPr>
          <a:xfrm>
            <a:off x="505949" y="1358770"/>
            <a:ext cx="8280920" cy="5105400"/>
          </a:xfrm>
          <a:prstGeom prst="rect">
            <a:avLst/>
          </a:prstGeom>
        </p:spPr>
        <p:txBody>
          <a:bodyPr/>
          <a:lstStyle>
            <a:lvl1pPr marL="342900" indent="-342900" algn="l" rtl="0" eaLnBrk="0" fontAlgn="base" hangingPunct="0">
              <a:spcBef>
                <a:spcPct val="20000"/>
              </a:spcBef>
              <a:spcAft>
                <a:spcPct val="0"/>
              </a:spcAft>
              <a:buClr>
                <a:srgbClr val="3399FF"/>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
              <a:defRPr sz="2600">
                <a:solidFill>
                  <a:schemeClr val="tx1"/>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Arial" charset="0"/>
                <a:ea typeface="+mn-ea"/>
              </a:defRPr>
            </a:lvl4pPr>
            <a:lvl5pPr marL="2057400" indent="-228600" algn="l" rtl="0" eaLnBrk="0" fontAlgn="base" hangingPunct="0">
              <a:spcBef>
                <a:spcPct val="20000"/>
              </a:spcBef>
              <a:spcAft>
                <a:spcPct val="0"/>
              </a:spcAft>
              <a:buChar char="»"/>
              <a:defRPr sz="2000">
                <a:solidFill>
                  <a:schemeClr val="tx1"/>
                </a:solidFill>
                <a:latin typeface="Arial" charset="0"/>
                <a:ea typeface="+mn-ea"/>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a:lnSpc>
                <a:spcPct val="200000"/>
              </a:lnSpc>
              <a:spcBef>
                <a:spcPct val="0"/>
              </a:spcBef>
            </a:pPr>
            <a:r>
              <a:rPr lang="en-US" altLang="zh-CN" sz="2000" dirty="0">
                <a:cs typeface="+mn-ea"/>
                <a:sym typeface="+mn-lt"/>
              </a:rPr>
              <a:t>U</a:t>
            </a:r>
            <a:r>
              <a:rPr lang="zh-CN" altLang="en-US" sz="2000" dirty="0">
                <a:cs typeface="+mn-ea"/>
                <a:sym typeface="+mn-lt"/>
              </a:rPr>
              <a:t>盘病毒传播造成</a:t>
            </a:r>
            <a:r>
              <a:rPr lang="en-US" altLang="zh-CN" sz="2000" dirty="0">
                <a:cs typeface="+mn-ea"/>
                <a:sym typeface="+mn-lt"/>
              </a:rPr>
              <a:t>60%</a:t>
            </a:r>
            <a:r>
              <a:rPr lang="zh-CN" altLang="en-US" sz="2000" dirty="0">
                <a:cs typeface="+mn-ea"/>
                <a:sym typeface="+mn-lt"/>
              </a:rPr>
              <a:t>企业内网安全问题</a:t>
            </a:r>
            <a:endParaRPr lang="en-US" altLang="zh-CN" sz="2000" dirty="0">
              <a:cs typeface="+mn-ea"/>
              <a:sym typeface="+mn-lt"/>
            </a:endParaRPr>
          </a:p>
          <a:p>
            <a:pPr eaLnBrk="1" hangingPunct="1">
              <a:lnSpc>
                <a:spcPct val="200000"/>
              </a:lnSpc>
              <a:spcBef>
                <a:spcPct val="0"/>
              </a:spcBef>
            </a:pPr>
            <a:r>
              <a:rPr lang="zh-CN" altLang="en-US" sz="2000" dirty="0">
                <a:cs typeface="+mn-ea"/>
                <a:sym typeface="+mn-lt"/>
              </a:rPr>
              <a:t>Ｕ盘和移动介质安全</a:t>
            </a:r>
          </a:p>
          <a:p>
            <a:pPr lvl="1" eaLnBrk="1" hangingPunct="1">
              <a:lnSpc>
                <a:spcPct val="200000"/>
              </a:lnSpc>
              <a:spcBef>
                <a:spcPct val="0"/>
              </a:spcBef>
              <a:buFont typeface="Wingdings" panose="05000000000000000000" pitchFamily="2" charset="2"/>
              <a:buChar char="Ø"/>
            </a:pPr>
            <a:r>
              <a:rPr lang="zh-CN" altLang="en-US" sz="1800" b="1" dirty="0">
                <a:cs typeface="+mn-ea"/>
                <a:sym typeface="+mn-lt"/>
              </a:rPr>
              <a:t>Ｕ盘和移动介质安全是当前组织机构所面临的最主要隐患来源</a:t>
            </a:r>
          </a:p>
          <a:p>
            <a:pPr lvl="1" eaLnBrk="1" hangingPunct="1">
              <a:lnSpc>
                <a:spcPct val="200000"/>
              </a:lnSpc>
              <a:spcBef>
                <a:spcPct val="0"/>
              </a:spcBef>
              <a:buFont typeface="Wingdings" panose="05000000000000000000" pitchFamily="2" charset="2"/>
              <a:buChar char="Ø"/>
            </a:pPr>
            <a:r>
              <a:rPr lang="zh-CN" altLang="en-US" sz="1800" b="1" dirty="0">
                <a:cs typeface="+mn-ea"/>
                <a:sym typeface="+mn-lt"/>
              </a:rPr>
              <a:t>严禁公私</a:t>
            </a:r>
            <a:r>
              <a:rPr lang="zh-CN" altLang="en-US" sz="1800" b="1" dirty="0" smtClean="0">
                <a:cs typeface="+mn-ea"/>
                <a:sym typeface="+mn-lt"/>
              </a:rPr>
              <a:t>不分</a:t>
            </a:r>
            <a:endParaRPr lang="en-US" altLang="zh-CN" sz="1800" b="1" dirty="0">
              <a:cs typeface="+mn-ea"/>
              <a:sym typeface="+mn-lt"/>
            </a:endParaRPr>
          </a:p>
          <a:p>
            <a:pPr lvl="1" eaLnBrk="1" hangingPunct="1">
              <a:lnSpc>
                <a:spcPct val="200000"/>
              </a:lnSpc>
              <a:spcBef>
                <a:spcPct val="0"/>
              </a:spcBef>
              <a:buFont typeface="Wingdings" panose="05000000000000000000" pitchFamily="2" charset="2"/>
              <a:buChar char="Ø"/>
            </a:pPr>
            <a:r>
              <a:rPr lang="zh-CN" altLang="en-US" sz="1800" b="1" dirty="0">
                <a:cs typeface="+mn-ea"/>
                <a:sym typeface="+mn-lt"/>
              </a:rPr>
              <a:t>严格限制使用</a:t>
            </a:r>
            <a:r>
              <a:rPr lang="zh-CN" altLang="en-US" sz="1800" b="1" dirty="0" smtClean="0">
                <a:cs typeface="+mn-ea"/>
                <a:sym typeface="+mn-lt"/>
              </a:rPr>
              <a:t>范围</a:t>
            </a:r>
            <a:endParaRPr lang="en-US" altLang="zh-CN" sz="1800" b="1" dirty="0">
              <a:cs typeface="+mn-ea"/>
              <a:sym typeface="+mn-lt"/>
            </a:endParaRPr>
          </a:p>
          <a:p>
            <a:pPr lvl="1" eaLnBrk="1" hangingPunct="1">
              <a:lnSpc>
                <a:spcPct val="200000"/>
              </a:lnSpc>
              <a:spcBef>
                <a:spcPct val="0"/>
              </a:spcBef>
              <a:buFont typeface="Wingdings" panose="05000000000000000000" pitchFamily="2" charset="2"/>
              <a:buChar char="Ø"/>
            </a:pPr>
            <a:r>
              <a:rPr lang="zh-CN" altLang="en-US" sz="1800" b="1" dirty="0">
                <a:cs typeface="+mn-ea"/>
                <a:sym typeface="+mn-lt"/>
              </a:rPr>
              <a:t>严禁未经安全处理的跨安全域使用</a:t>
            </a:r>
          </a:p>
          <a:p>
            <a:pPr lvl="1" eaLnBrk="1" hangingPunct="1">
              <a:lnSpc>
                <a:spcPct val="200000"/>
              </a:lnSpc>
              <a:spcBef>
                <a:spcPct val="0"/>
              </a:spcBef>
              <a:buFont typeface="Wingdings" panose="05000000000000000000" pitchFamily="2" charset="2"/>
              <a:buChar char="Ø"/>
            </a:pPr>
            <a:r>
              <a:rPr lang="zh-CN" altLang="en-US" sz="1800" b="1" dirty="0">
                <a:cs typeface="+mn-ea"/>
                <a:sym typeface="+mn-lt"/>
              </a:rPr>
              <a:t>尽可能对Ｕ盘资料进行加密</a:t>
            </a:r>
          </a:p>
          <a:p>
            <a:pPr lvl="1" eaLnBrk="1" hangingPunct="1">
              <a:lnSpc>
                <a:spcPct val="200000"/>
              </a:lnSpc>
              <a:spcBef>
                <a:spcPct val="0"/>
              </a:spcBef>
              <a:buFont typeface="Wingdings" panose="05000000000000000000" pitchFamily="2" charset="2"/>
              <a:buChar char="Ø"/>
            </a:pPr>
            <a:r>
              <a:rPr lang="zh-CN" altLang="en-US" sz="1800" b="1" dirty="0">
                <a:cs typeface="+mn-ea"/>
                <a:sym typeface="+mn-lt"/>
              </a:rPr>
              <a:t>在每次使用Ｕ盘时，应进行杀毒处理</a:t>
            </a:r>
          </a:p>
        </p:txBody>
      </p:sp>
      <p:pic>
        <p:nvPicPr>
          <p:cNvPr id="4" name="Picture 4" descr="3D_07"/>
          <p:cNvPicPr>
            <a:picLocks noChangeAspect="1" noChangeArrowheads="1"/>
          </p:cNvPicPr>
          <p:nvPr/>
        </p:nvPicPr>
        <p:blipFill>
          <a:blip r:embed="rId2"/>
          <a:srcRect/>
          <a:stretch>
            <a:fillRect/>
          </a:stretch>
        </p:blipFill>
        <p:spPr bwMode="auto">
          <a:xfrm>
            <a:off x="8030785" y="2366882"/>
            <a:ext cx="3655265" cy="2645770"/>
          </a:xfrm>
          <a:prstGeom prst="rect">
            <a:avLst/>
          </a:prstGeom>
          <a:noFill/>
          <a:ln w="9525">
            <a:noFill/>
            <a:miter lim="800000"/>
            <a:headEnd/>
            <a:tailEnd/>
          </a:ln>
        </p:spPr>
      </p:pic>
      <p:grpSp>
        <p:nvGrpSpPr>
          <p:cNvPr id="5" name="组合 4">
            <a:extLst>
              <a:ext uri="{FF2B5EF4-FFF2-40B4-BE49-F238E27FC236}">
                <a16:creationId xmlns:a16="http://schemas.microsoft.com/office/drawing/2014/main" id="{436085AB-6982-49A9-89AF-EA3AB4E1A614}"/>
              </a:ext>
            </a:extLst>
          </p:cNvPr>
          <p:cNvGrpSpPr/>
          <p:nvPr/>
        </p:nvGrpSpPr>
        <p:grpSpPr>
          <a:xfrm>
            <a:off x="685969" y="458670"/>
            <a:ext cx="443202" cy="540059"/>
            <a:chOff x="-1" y="69136"/>
            <a:chExt cx="536866" cy="572752"/>
          </a:xfrm>
        </p:grpSpPr>
        <p:sp>
          <p:nvSpPr>
            <p:cNvPr id="6" name="等腰三角形 5">
              <a:extLst>
                <a:ext uri="{FF2B5EF4-FFF2-40B4-BE49-F238E27FC236}">
                  <a16:creationId xmlns:a16="http://schemas.microsoft.com/office/drawing/2014/main" id="{777AC68D-CF91-4CDE-AAF3-D87C7B824D6B}"/>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 name="等腰三角形 6">
              <a:extLst>
                <a:ext uri="{FF2B5EF4-FFF2-40B4-BE49-F238E27FC236}">
                  <a16:creationId xmlns:a16="http://schemas.microsoft.com/office/drawing/2014/main" id="{9CB7E006-DD9E-4540-AED4-6910D1AAA342}"/>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15758423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nvSpPr>
        <p:spPr>
          <a:xfrm>
            <a:off x="932178" y="203452"/>
            <a:ext cx="7165975" cy="615950"/>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nSpc>
                <a:spcPct val="150000"/>
              </a:lnSpc>
            </a:pPr>
            <a:r>
              <a:rPr lang="zh-CN" altLang="en-US" sz="2400" dirty="0">
                <a:solidFill>
                  <a:srgbClr val="2071B0"/>
                </a:solidFill>
                <a:latin typeface="+mn-lt"/>
                <a:ea typeface="+mn-ea"/>
                <a:cs typeface="+mn-ea"/>
                <a:sym typeface="+mn-lt"/>
              </a:rPr>
              <a:t>第</a:t>
            </a:r>
            <a:r>
              <a:rPr lang="en-US" altLang="zh-CN" sz="2400" dirty="0">
                <a:solidFill>
                  <a:srgbClr val="2071B0"/>
                </a:solidFill>
                <a:latin typeface="+mn-lt"/>
                <a:ea typeface="+mn-ea"/>
                <a:cs typeface="+mn-ea"/>
                <a:sym typeface="+mn-lt"/>
              </a:rPr>
              <a:t>5</a:t>
            </a:r>
            <a:r>
              <a:rPr lang="zh-CN" altLang="en-US" sz="2400" dirty="0">
                <a:solidFill>
                  <a:srgbClr val="2071B0"/>
                </a:solidFill>
                <a:latin typeface="+mn-lt"/>
                <a:ea typeface="+mn-ea"/>
                <a:cs typeface="+mn-ea"/>
                <a:sym typeface="+mn-lt"/>
              </a:rPr>
              <a:t>招：暂时离开要锁屏</a:t>
            </a:r>
          </a:p>
        </p:txBody>
      </p:sp>
      <p:pic>
        <p:nvPicPr>
          <p:cNvPr id="3"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572138" y="1467474"/>
            <a:ext cx="6228701"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268882" y="1597999"/>
            <a:ext cx="2376264" cy="382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5E7C17E9-F38E-4F6F-80D7-1A27BECAB55E}"/>
              </a:ext>
            </a:extLst>
          </p:cNvPr>
          <p:cNvGrpSpPr/>
          <p:nvPr/>
        </p:nvGrpSpPr>
        <p:grpSpPr>
          <a:xfrm>
            <a:off x="428122" y="264937"/>
            <a:ext cx="443202" cy="540059"/>
            <a:chOff x="-1" y="69136"/>
            <a:chExt cx="536866" cy="572752"/>
          </a:xfrm>
        </p:grpSpPr>
        <p:sp>
          <p:nvSpPr>
            <p:cNvPr id="6" name="等腰三角形 5">
              <a:extLst>
                <a:ext uri="{FF2B5EF4-FFF2-40B4-BE49-F238E27FC236}">
                  <a16:creationId xmlns:a16="http://schemas.microsoft.com/office/drawing/2014/main" id="{BCD76D23-4F23-4D14-801F-921EFE7DB5E4}"/>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 name="等腰三角形 6">
              <a:extLst>
                <a:ext uri="{FF2B5EF4-FFF2-40B4-BE49-F238E27FC236}">
                  <a16:creationId xmlns:a16="http://schemas.microsoft.com/office/drawing/2014/main" id="{B83BC569-8092-43A0-BF7B-20AF4CD14E10}"/>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479916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nvSpPr>
        <p:spPr>
          <a:xfrm>
            <a:off x="896762" y="331887"/>
            <a:ext cx="7165975" cy="615950"/>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nSpc>
                <a:spcPct val="150000"/>
              </a:lnSpc>
            </a:pPr>
            <a:r>
              <a:rPr lang="zh-CN" altLang="en-US" sz="2400" dirty="0">
                <a:solidFill>
                  <a:srgbClr val="2071B0"/>
                </a:solidFill>
                <a:latin typeface="+mn-lt"/>
                <a:ea typeface="+mn-ea"/>
                <a:cs typeface="+mn-ea"/>
                <a:sym typeface="+mn-lt"/>
              </a:rPr>
              <a:t>第</a:t>
            </a:r>
            <a:r>
              <a:rPr lang="en-US" altLang="zh-CN" sz="2400" dirty="0">
                <a:solidFill>
                  <a:srgbClr val="2071B0"/>
                </a:solidFill>
                <a:latin typeface="+mn-lt"/>
                <a:ea typeface="+mn-ea"/>
                <a:cs typeface="+mn-ea"/>
                <a:sym typeface="+mn-lt"/>
              </a:rPr>
              <a:t>6</a:t>
            </a:r>
            <a:r>
              <a:rPr lang="zh-CN" altLang="en-US" sz="2400" dirty="0">
                <a:solidFill>
                  <a:srgbClr val="2071B0"/>
                </a:solidFill>
                <a:latin typeface="+mn-lt"/>
                <a:ea typeface="+mn-ea"/>
                <a:cs typeface="+mn-ea"/>
                <a:sym typeface="+mn-lt"/>
              </a:rPr>
              <a:t>招：文件加密</a:t>
            </a:r>
          </a:p>
        </p:txBody>
      </p:sp>
      <p:pic>
        <p:nvPicPr>
          <p:cNvPr id="3"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701055" y="1514257"/>
            <a:ext cx="6866076"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953546" y="1982309"/>
            <a:ext cx="2340260" cy="362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2BF6B3B7-385F-4625-8126-4E9D83FB94AF}"/>
              </a:ext>
            </a:extLst>
          </p:cNvPr>
          <p:cNvGrpSpPr/>
          <p:nvPr/>
        </p:nvGrpSpPr>
        <p:grpSpPr>
          <a:xfrm>
            <a:off x="448536" y="420958"/>
            <a:ext cx="443202" cy="540059"/>
            <a:chOff x="-1" y="69136"/>
            <a:chExt cx="536866" cy="572752"/>
          </a:xfrm>
        </p:grpSpPr>
        <p:sp>
          <p:nvSpPr>
            <p:cNvPr id="6" name="等腰三角形 5">
              <a:extLst>
                <a:ext uri="{FF2B5EF4-FFF2-40B4-BE49-F238E27FC236}">
                  <a16:creationId xmlns:a16="http://schemas.microsoft.com/office/drawing/2014/main" id="{80D73939-4CBC-4B4F-A951-865780F3A121}"/>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 name="等腰三角形 6">
              <a:extLst>
                <a:ext uri="{FF2B5EF4-FFF2-40B4-BE49-F238E27FC236}">
                  <a16:creationId xmlns:a16="http://schemas.microsoft.com/office/drawing/2014/main" id="{0C285524-F930-455B-8977-0AB2A753EBA5}"/>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26403567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nvSpPr>
        <p:spPr>
          <a:xfrm>
            <a:off x="1206808" y="517553"/>
            <a:ext cx="7165975" cy="615950"/>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nSpc>
                <a:spcPct val="150000"/>
              </a:lnSpc>
            </a:pPr>
            <a:r>
              <a:rPr lang="zh-CN" altLang="en-US" sz="2000" dirty="0">
                <a:solidFill>
                  <a:srgbClr val="2071B0"/>
                </a:solidFill>
                <a:latin typeface="+mn-lt"/>
                <a:ea typeface="+mn-ea"/>
                <a:cs typeface="+mn-ea"/>
                <a:sym typeface="+mn-lt"/>
              </a:rPr>
              <a:t>第</a:t>
            </a:r>
            <a:r>
              <a:rPr lang="en-US" altLang="zh-CN" sz="2000" dirty="0">
                <a:solidFill>
                  <a:srgbClr val="2071B0"/>
                </a:solidFill>
                <a:latin typeface="+mn-lt"/>
                <a:ea typeface="+mn-ea"/>
                <a:cs typeface="+mn-ea"/>
                <a:sym typeface="+mn-lt"/>
              </a:rPr>
              <a:t>7</a:t>
            </a:r>
            <a:r>
              <a:rPr lang="zh-CN" altLang="en-US" sz="2000" dirty="0">
                <a:solidFill>
                  <a:srgbClr val="2071B0"/>
                </a:solidFill>
                <a:latin typeface="+mn-lt"/>
                <a:ea typeface="+mn-ea"/>
                <a:cs typeface="+mn-ea"/>
                <a:sym typeface="+mn-lt"/>
              </a:rPr>
              <a:t>招：网页浏览安全</a:t>
            </a:r>
          </a:p>
        </p:txBody>
      </p:sp>
      <p:pic>
        <p:nvPicPr>
          <p:cNvPr id="3"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892604" y="1656424"/>
            <a:ext cx="6989266" cy="457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119576" y="2196484"/>
            <a:ext cx="2268252" cy="33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A67616AB-42A3-4028-8E79-38E20B30B257}"/>
              </a:ext>
            </a:extLst>
          </p:cNvPr>
          <p:cNvGrpSpPr/>
          <p:nvPr/>
        </p:nvGrpSpPr>
        <p:grpSpPr>
          <a:xfrm>
            <a:off x="666748" y="534678"/>
            <a:ext cx="443202" cy="540059"/>
            <a:chOff x="-1" y="69136"/>
            <a:chExt cx="536866" cy="572752"/>
          </a:xfrm>
        </p:grpSpPr>
        <p:sp>
          <p:nvSpPr>
            <p:cNvPr id="6" name="等腰三角形 5">
              <a:extLst>
                <a:ext uri="{FF2B5EF4-FFF2-40B4-BE49-F238E27FC236}">
                  <a16:creationId xmlns:a16="http://schemas.microsoft.com/office/drawing/2014/main" id="{6D240413-13A2-4540-A65D-B9CE1EDB0963}"/>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 name="等腰三角形 6">
              <a:extLst>
                <a:ext uri="{FF2B5EF4-FFF2-40B4-BE49-F238E27FC236}">
                  <a16:creationId xmlns:a16="http://schemas.microsoft.com/office/drawing/2014/main" id="{95F6DA29-6004-4CE6-93AA-AB50DDE454EE}"/>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4215384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nvSpPr>
        <p:spPr>
          <a:xfrm>
            <a:off x="1113348" y="369289"/>
            <a:ext cx="7165975" cy="615950"/>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nSpc>
                <a:spcPct val="150000"/>
              </a:lnSpc>
            </a:pPr>
            <a:r>
              <a:rPr lang="zh-CN" altLang="en-US" sz="2400" dirty="0">
                <a:solidFill>
                  <a:srgbClr val="2071B0"/>
                </a:solidFill>
                <a:latin typeface="+mn-lt"/>
                <a:ea typeface="+mn-ea"/>
                <a:cs typeface="+mn-ea"/>
                <a:sym typeface="+mn-lt"/>
              </a:rPr>
              <a:t>第</a:t>
            </a:r>
            <a:r>
              <a:rPr lang="en-US" altLang="zh-CN" sz="2400" dirty="0">
                <a:solidFill>
                  <a:srgbClr val="2071B0"/>
                </a:solidFill>
                <a:latin typeface="+mn-lt"/>
                <a:ea typeface="+mn-ea"/>
                <a:cs typeface="+mn-ea"/>
                <a:sym typeface="+mn-lt"/>
              </a:rPr>
              <a:t>8</a:t>
            </a:r>
            <a:r>
              <a:rPr lang="zh-CN" altLang="en-US" sz="2400" dirty="0">
                <a:solidFill>
                  <a:srgbClr val="2071B0"/>
                </a:solidFill>
                <a:latin typeface="+mn-lt"/>
                <a:ea typeface="+mn-ea"/>
                <a:cs typeface="+mn-ea"/>
                <a:sym typeface="+mn-lt"/>
              </a:rPr>
              <a:t>招：注册账户安全</a:t>
            </a:r>
          </a:p>
        </p:txBody>
      </p:sp>
      <p:pic>
        <p:nvPicPr>
          <p:cNvPr id="3"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789312" y="1739382"/>
            <a:ext cx="6509467"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522060" y="2243438"/>
            <a:ext cx="2521780" cy="350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D6EF99A4-76A9-46CD-A598-EE8D298A13D3}"/>
              </a:ext>
            </a:extLst>
          </p:cNvPr>
          <p:cNvGrpSpPr/>
          <p:nvPr/>
        </p:nvGrpSpPr>
        <p:grpSpPr>
          <a:xfrm>
            <a:off x="609292" y="445180"/>
            <a:ext cx="443202" cy="540059"/>
            <a:chOff x="-1" y="69136"/>
            <a:chExt cx="536866" cy="572752"/>
          </a:xfrm>
        </p:grpSpPr>
        <p:sp>
          <p:nvSpPr>
            <p:cNvPr id="6" name="等腰三角形 5">
              <a:extLst>
                <a:ext uri="{FF2B5EF4-FFF2-40B4-BE49-F238E27FC236}">
                  <a16:creationId xmlns:a16="http://schemas.microsoft.com/office/drawing/2014/main" id="{641C95CE-2F4F-4D87-B758-8D26DDF969C0}"/>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 name="等腰三角形 6">
              <a:extLst>
                <a:ext uri="{FF2B5EF4-FFF2-40B4-BE49-F238E27FC236}">
                  <a16:creationId xmlns:a16="http://schemas.microsoft.com/office/drawing/2014/main" id="{EF231196-AD5D-4053-BCC8-287949EA8087}"/>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17662131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nvSpPr>
        <p:spPr>
          <a:xfrm>
            <a:off x="978833" y="473951"/>
            <a:ext cx="7167562" cy="615950"/>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nSpc>
                <a:spcPct val="150000"/>
              </a:lnSpc>
            </a:pPr>
            <a:r>
              <a:rPr lang="zh-CN" altLang="en-US" sz="2400" dirty="0">
                <a:solidFill>
                  <a:srgbClr val="2071B0"/>
                </a:solidFill>
                <a:latin typeface="+mn-lt"/>
                <a:ea typeface="+mn-ea"/>
                <a:cs typeface="+mn-ea"/>
                <a:sym typeface="+mn-lt"/>
              </a:rPr>
              <a:t>第</a:t>
            </a:r>
            <a:r>
              <a:rPr lang="en-US" altLang="zh-CN" sz="2400" dirty="0">
                <a:solidFill>
                  <a:srgbClr val="2071B0"/>
                </a:solidFill>
                <a:latin typeface="+mn-lt"/>
                <a:ea typeface="+mn-ea"/>
                <a:cs typeface="+mn-ea"/>
                <a:sym typeface="+mn-lt"/>
              </a:rPr>
              <a:t>9</a:t>
            </a:r>
            <a:r>
              <a:rPr lang="zh-CN" altLang="en-US" sz="2400" dirty="0">
                <a:solidFill>
                  <a:srgbClr val="2071B0"/>
                </a:solidFill>
                <a:latin typeface="+mn-lt"/>
                <a:ea typeface="+mn-ea"/>
                <a:cs typeface="+mn-ea"/>
                <a:sym typeface="+mn-lt"/>
              </a:rPr>
              <a:t>招：电子邮件安全</a:t>
            </a:r>
          </a:p>
        </p:txBody>
      </p:sp>
      <p:pic>
        <p:nvPicPr>
          <p:cNvPr id="3"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582789" y="1700028"/>
            <a:ext cx="7259883" cy="4572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359653" y="2209627"/>
            <a:ext cx="2484276" cy="3553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5FCB85F4-9579-41F8-9E18-EE070F92E133}"/>
              </a:ext>
            </a:extLst>
          </p:cNvPr>
          <p:cNvGrpSpPr/>
          <p:nvPr/>
        </p:nvGrpSpPr>
        <p:grpSpPr>
          <a:xfrm>
            <a:off x="366765" y="549842"/>
            <a:ext cx="443202" cy="540059"/>
            <a:chOff x="-1" y="69136"/>
            <a:chExt cx="536866" cy="572752"/>
          </a:xfrm>
        </p:grpSpPr>
        <p:sp>
          <p:nvSpPr>
            <p:cNvPr id="6" name="等腰三角形 5">
              <a:extLst>
                <a:ext uri="{FF2B5EF4-FFF2-40B4-BE49-F238E27FC236}">
                  <a16:creationId xmlns:a16="http://schemas.microsoft.com/office/drawing/2014/main" id="{F36BD6CD-10CE-42F6-A7D4-55C14BCC94F3}"/>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 name="等腰三角形 6">
              <a:extLst>
                <a:ext uri="{FF2B5EF4-FFF2-40B4-BE49-F238E27FC236}">
                  <a16:creationId xmlns:a16="http://schemas.microsoft.com/office/drawing/2014/main" id="{24FBBD6D-48FB-4D59-BA04-D4EFC99A64B6}"/>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398527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2"/>
          <p:cNvSpPr>
            <a:spLocks noGrp="1"/>
          </p:cNvSpPr>
          <p:nvPr/>
        </p:nvSpPr>
        <p:spPr>
          <a:xfrm>
            <a:off x="1205059" y="431117"/>
            <a:ext cx="3420380" cy="615950"/>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a:lnSpc>
                <a:spcPct val="150000"/>
              </a:lnSpc>
            </a:pPr>
            <a:r>
              <a:rPr lang="zh-CN" altLang="en-US" sz="2400" dirty="0">
                <a:solidFill>
                  <a:srgbClr val="2071B0"/>
                </a:solidFill>
                <a:latin typeface="+mn-lt"/>
                <a:ea typeface="+mn-ea"/>
                <a:cs typeface="+mn-ea"/>
                <a:sym typeface="+mn-lt"/>
              </a:rPr>
              <a:t>第</a:t>
            </a:r>
            <a:r>
              <a:rPr lang="en-US" altLang="zh-CN" sz="2400" dirty="0">
                <a:solidFill>
                  <a:srgbClr val="2071B0"/>
                </a:solidFill>
                <a:latin typeface="+mn-lt"/>
                <a:ea typeface="+mn-ea"/>
                <a:cs typeface="+mn-ea"/>
                <a:sym typeface="+mn-lt"/>
              </a:rPr>
              <a:t>10</a:t>
            </a:r>
            <a:r>
              <a:rPr lang="zh-CN" altLang="en-US" sz="2400" dirty="0">
                <a:solidFill>
                  <a:srgbClr val="2071B0"/>
                </a:solidFill>
                <a:latin typeface="+mn-lt"/>
                <a:ea typeface="+mn-ea"/>
                <a:cs typeface="+mn-ea"/>
                <a:sym typeface="+mn-lt"/>
              </a:rPr>
              <a:t>招： 网上聊天安全</a:t>
            </a:r>
          </a:p>
        </p:txBody>
      </p:sp>
      <p:pic>
        <p:nvPicPr>
          <p:cNvPr id="3"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1074543" y="1727261"/>
            <a:ext cx="6561086"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973810" y="2195313"/>
            <a:ext cx="2340260" cy="360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353A8E4D-17DF-4E35-9772-651B60FCC558}"/>
              </a:ext>
            </a:extLst>
          </p:cNvPr>
          <p:cNvGrpSpPr/>
          <p:nvPr/>
        </p:nvGrpSpPr>
        <p:grpSpPr>
          <a:xfrm>
            <a:off x="628994" y="514405"/>
            <a:ext cx="443202" cy="540059"/>
            <a:chOff x="-1" y="69136"/>
            <a:chExt cx="536866" cy="572752"/>
          </a:xfrm>
        </p:grpSpPr>
        <p:sp>
          <p:nvSpPr>
            <p:cNvPr id="6" name="等腰三角形 5">
              <a:extLst>
                <a:ext uri="{FF2B5EF4-FFF2-40B4-BE49-F238E27FC236}">
                  <a16:creationId xmlns:a16="http://schemas.microsoft.com/office/drawing/2014/main" id="{4B3523C7-E00D-4550-8AD4-64473C35B044}"/>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7" name="等腰三角形 6">
              <a:extLst>
                <a:ext uri="{FF2B5EF4-FFF2-40B4-BE49-F238E27FC236}">
                  <a16:creationId xmlns:a16="http://schemas.microsoft.com/office/drawing/2014/main" id="{AAC0BAF9-FBA4-44DE-B8FB-949749DCD85A}"/>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7316822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rrowheads="1"/>
          </p:cNvSpPr>
          <p:nvPr/>
        </p:nvSpPr>
        <p:spPr>
          <a:xfrm>
            <a:off x="1010680" y="491425"/>
            <a:ext cx="6513512" cy="487363"/>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eaLnBrk="1" hangingPunct="1">
              <a:lnSpc>
                <a:spcPct val="150000"/>
              </a:lnSpc>
            </a:pPr>
            <a:r>
              <a:rPr lang="zh-CN" altLang="en-US" sz="2400" dirty="0">
                <a:solidFill>
                  <a:srgbClr val="2071B0"/>
                </a:solidFill>
                <a:latin typeface="+mn-lt"/>
                <a:ea typeface="+mn-ea"/>
                <a:cs typeface="+mn-ea"/>
                <a:sym typeface="+mn-lt"/>
              </a:rPr>
              <a:t>第</a:t>
            </a:r>
            <a:r>
              <a:rPr lang="en-US" altLang="zh-CN" sz="2400" dirty="0">
                <a:solidFill>
                  <a:srgbClr val="2071B0"/>
                </a:solidFill>
                <a:latin typeface="+mn-lt"/>
                <a:ea typeface="+mn-ea"/>
                <a:cs typeface="+mn-ea"/>
                <a:sym typeface="+mn-lt"/>
              </a:rPr>
              <a:t>11</a:t>
            </a:r>
            <a:r>
              <a:rPr lang="zh-CN" altLang="en-US" sz="2400" dirty="0">
                <a:solidFill>
                  <a:srgbClr val="2071B0"/>
                </a:solidFill>
                <a:latin typeface="+mn-lt"/>
                <a:ea typeface="+mn-ea"/>
                <a:cs typeface="+mn-ea"/>
                <a:sym typeface="+mn-lt"/>
              </a:rPr>
              <a:t>招：警惕人的欺骗</a:t>
            </a:r>
          </a:p>
        </p:txBody>
      </p:sp>
      <p:pic>
        <p:nvPicPr>
          <p:cNvPr id="3"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9286" y="2162754"/>
            <a:ext cx="2032699" cy="1758840"/>
          </a:xfrm>
          <a:prstGeom prst="rect">
            <a:avLst/>
          </a:prstGeom>
          <a:noFill/>
          <a:effectLst/>
        </p:spPr>
      </p:pic>
      <p:pic>
        <p:nvPicPr>
          <p:cNvPr id="4" name="Picture 4" descr="WolfRedGrandmasHouse"/>
          <p:cNvPicPr>
            <a:picLocks noChangeAspect="1" noChangeArrowheads="1"/>
          </p:cNvPicPr>
          <p:nvPr/>
        </p:nvPicPr>
        <p:blipFill>
          <a:blip r:embed="rId3"/>
          <a:srcRect/>
          <a:stretch>
            <a:fillRect/>
          </a:stretch>
        </p:blipFill>
        <p:spPr bwMode="auto">
          <a:xfrm>
            <a:off x="1212465" y="2123931"/>
            <a:ext cx="2254695" cy="1833979"/>
          </a:xfrm>
          <a:prstGeom prst="rect">
            <a:avLst/>
          </a:prstGeom>
          <a:noFill/>
          <a:ln w="9525">
            <a:noFill/>
            <a:miter lim="800000"/>
            <a:headEnd/>
            <a:tailEnd/>
          </a:ln>
        </p:spPr>
      </p:pic>
      <p:pic>
        <p:nvPicPr>
          <p:cNvPr id="5" name="Picture 5" descr="Intruder"/>
          <p:cNvPicPr>
            <a:picLocks noChangeAspect="1" noChangeArrowheads="1"/>
          </p:cNvPicPr>
          <p:nvPr/>
        </p:nvPicPr>
        <p:blipFill>
          <a:blip r:embed="rId4"/>
          <a:srcRect/>
          <a:stretch>
            <a:fillRect/>
          </a:stretch>
        </p:blipFill>
        <p:spPr bwMode="auto">
          <a:xfrm>
            <a:off x="3696740" y="2132314"/>
            <a:ext cx="2695465" cy="1825595"/>
          </a:xfrm>
          <a:prstGeom prst="rect">
            <a:avLst/>
          </a:prstGeom>
          <a:noFill/>
          <a:ln w="9525">
            <a:noFill/>
            <a:miter lim="800000"/>
            <a:headEnd/>
            <a:tailEnd/>
          </a:ln>
        </p:spPr>
      </p:pic>
      <p:pic>
        <p:nvPicPr>
          <p:cNvPr id="6" name="Picture 6" descr="TeleHacker"/>
          <p:cNvPicPr>
            <a:picLocks noChangeAspect="1" noChangeArrowheads="1"/>
          </p:cNvPicPr>
          <p:nvPr/>
        </p:nvPicPr>
        <p:blipFill>
          <a:blip r:embed="rId5"/>
          <a:srcRect/>
          <a:stretch>
            <a:fillRect/>
          </a:stretch>
        </p:blipFill>
        <p:spPr bwMode="auto">
          <a:xfrm>
            <a:off x="6721077" y="2162754"/>
            <a:ext cx="2498814" cy="1758841"/>
          </a:xfrm>
          <a:prstGeom prst="rect">
            <a:avLst/>
          </a:prstGeom>
          <a:noFill/>
          <a:ln w="9525">
            <a:noFill/>
            <a:miter lim="800000"/>
            <a:headEnd/>
            <a:tailEnd/>
          </a:ln>
        </p:spPr>
      </p:pic>
      <p:grpSp>
        <p:nvGrpSpPr>
          <p:cNvPr id="7" name="组合 6">
            <a:extLst>
              <a:ext uri="{FF2B5EF4-FFF2-40B4-BE49-F238E27FC236}">
                <a16:creationId xmlns:a16="http://schemas.microsoft.com/office/drawing/2014/main" id="{446A26C8-EB25-4AA7-BF53-911A26E9FDF3}"/>
              </a:ext>
            </a:extLst>
          </p:cNvPr>
          <p:cNvGrpSpPr/>
          <p:nvPr/>
        </p:nvGrpSpPr>
        <p:grpSpPr>
          <a:xfrm>
            <a:off x="492385" y="611763"/>
            <a:ext cx="443202" cy="540059"/>
            <a:chOff x="-1" y="69136"/>
            <a:chExt cx="536866" cy="572752"/>
          </a:xfrm>
        </p:grpSpPr>
        <p:sp>
          <p:nvSpPr>
            <p:cNvPr id="8" name="等腰三角形 7">
              <a:extLst>
                <a:ext uri="{FF2B5EF4-FFF2-40B4-BE49-F238E27FC236}">
                  <a16:creationId xmlns:a16="http://schemas.microsoft.com/office/drawing/2014/main" id="{70B0ABE1-E854-4E06-B596-12AD5271FB8E}"/>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9" name="等腰三角形 8">
              <a:extLst>
                <a:ext uri="{FF2B5EF4-FFF2-40B4-BE49-F238E27FC236}">
                  <a16:creationId xmlns:a16="http://schemas.microsoft.com/office/drawing/2014/main" id="{E549D417-7282-40E8-889B-2AAB9573D7D1}"/>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spTree>
    <p:extLst>
      <p:ext uri="{BB962C8B-B14F-4D97-AF65-F5344CB8AC3E}">
        <p14:creationId xmlns:p14="http://schemas.microsoft.com/office/powerpoint/2010/main" val="12463549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Rot="1" noChangeArrowheads="1"/>
          </p:cNvSpPr>
          <p:nvPr/>
        </p:nvSpPr>
        <p:spPr>
          <a:xfrm>
            <a:off x="875794" y="492013"/>
            <a:ext cx="6513512" cy="487363"/>
          </a:xfrm>
          <a:prstGeom prst="rect">
            <a:avLst/>
          </a:prstGeom>
        </p:spPr>
        <p:txBody>
          <a:bodyPr/>
          <a:lstStyle>
            <a:lvl1pPr algn="l" rtl="0" eaLnBrk="0" fontAlgn="base" hangingPunct="0">
              <a:spcBef>
                <a:spcPct val="0"/>
              </a:spcBef>
              <a:spcAft>
                <a:spcPct val="0"/>
              </a:spcAft>
              <a:defRPr sz="3200" b="1">
                <a:solidFill>
                  <a:srgbClr val="FFFFFF"/>
                </a:solidFill>
                <a:latin typeface="+mj-lt"/>
                <a:ea typeface="+mj-ea"/>
                <a:cs typeface="+mj-cs"/>
              </a:defRPr>
            </a:lvl1pPr>
            <a:lvl2pPr algn="l" rtl="0" eaLnBrk="0" fontAlgn="base" hangingPunct="0">
              <a:spcBef>
                <a:spcPct val="0"/>
              </a:spcBef>
              <a:spcAft>
                <a:spcPct val="0"/>
              </a:spcAft>
              <a:defRPr sz="3200" b="1">
                <a:solidFill>
                  <a:srgbClr val="FFFFFF"/>
                </a:solidFill>
                <a:latin typeface="黑体" pitchFamily="2" charset="-122"/>
                <a:ea typeface="黑体" pitchFamily="2" charset="-122"/>
              </a:defRPr>
            </a:lvl2pPr>
            <a:lvl3pPr algn="l" rtl="0" eaLnBrk="0" fontAlgn="base" hangingPunct="0">
              <a:spcBef>
                <a:spcPct val="0"/>
              </a:spcBef>
              <a:spcAft>
                <a:spcPct val="0"/>
              </a:spcAft>
              <a:defRPr sz="3200" b="1">
                <a:solidFill>
                  <a:srgbClr val="FFFFFF"/>
                </a:solidFill>
                <a:latin typeface="黑体" pitchFamily="2" charset="-122"/>
                <a:ea typeface="黑体" pitchFamily="2" charset="-122"/>
              </a:defRPr>
            </a:lvl3pPr>
            <a:lvl4pPr algn="l" rtl="0" eaLnBrk="0" fontAlgn="base" hangingPunct="0">
              <a:spcBef>
                <a:spcPct val="0"/>
              </a:spcBef>
              <a:spcAft>
                <a:spcPct val="0"/>
              </a:spcAft>
              <a:defRPr sz="3200" b="1">
                <a:solidFill>
                  <a:srgbClr val="FFFFFF"/>
                </a:solidFill>
                <a:latin typeface="黑体" pitchFamily="2" charset="-122"/>
                <a:ea typeface="黑体" pitchFamily="2" charset="-122"/>
              </a:defRPr>
            </a:lvl4pPr>
            <a:lvl5pPr algn="l" rtl="0" eaLnBrk="0" fontAlgn="base" hangingPunct="0">
              <a:spcBef>
                <a:spcPct val="0"/>
              </a:spcBef>
              <a:spcAft>
                <a:spcPct val="0"/>
              </a:spcAft>
              <a:defRPr sz="3200" b="1">
                <a:solidFill>
                  <a:srgbClr val="FFFFFF"/>
                </a:solidFill>
                <a:latin typeface="黑体" pitchFamily="2" charset="-122"/>
                <a:ea typeface="黑体" pitchFamily="2" charset="-122"/>
              </a:defRPr>
            </a:lvl5pPr>
            <a:lvl6pPr marL="457200" algn="l" rtl="0" fontAlgn="base">
              <a:spcBef>
                <a:spcPct val="0"/>
              </a:spcBef>
              <a:spcAft>
                <a:spcPct val="0"/>
              </a:spcAft>
              <a:defRPr sz="3200" b="1">
                <a:solidFill>
                  <a:srgbClr val="FFFFFF"/>
                </a:solidFill>
                <a:latin typeface="黑体" pitchFamily="2" charset="-122"/>
                <a:ea typeface="黑体" pitchFamily="2" charset="-122"/>
              </a:defRPr>
            </a:lvl6pPr>
            <a:lvl7pPr marL="914400" algn="l" rtl="0" fontAlgn="base">
              <a:spcBef>
                <a:spcPct val="0"/>
              </a:spcBef>
              <a:spcAft>
                <a:spcPct val="0"/>
              </a:spcAft>
              <a:defRPr sz="3200" b="1">
                <a:solidFill>
                  <a:srgbClr val="FFFFFF"/>
                </a:solidFill>
                <a:latin typeface="黑体" pitchFamily="2" charset="-122"/>
                <a:ea typeface="黑体" pitchFamily="2" charset="-122"/>
              </a:defRPr>
            </a:lvl7pPr>
            <a:lvl8pPr marL="1371600" algn="l" rtl="0" fontAlgn="base">
              <a:spcBef>
                <a:spcPct val="0"/>
              </a:spcBef>
              <a:spcAft>
                <a:spcPct val="0"/>
              </a:spcAft>
              <a:defRPr sz="3200" b="1">
                <a:solidFill>
                  <a:srgbClr val="FFFFFF"/>
                </a:solidFill>
                <a:latin typeface="黑体" pitchFamily="2" charset="-122"/>
                <a:ea typeface="黑体" pitchFamily="2" charset="-122"/>
              </a:defRPr>
            </a:lvl8pPr>
            <a:lvl9pPr marL="1828800" algn="l" rtl="0" fontAlgn="base">
              <a:spcBef>
                <a:spcPct val="0"/>
              </a:spcBef>
              <a:spcAft>
                <a:spcPct val="0"/>
              </a:spcAft>
              <a:defRPr sz="3200" b="1">
                <a:solidFill>
                  <a:srgbClr val="FFFFFF"/>
                </a:solidFill>
                <a:latin typeface="黑体" pitchFamily="2" charset="-122"/>
                <a:ea typeface="黑体" pitchFamily="2" charset="-122"/>
              </a:defRPr>
            </a:lvl9pPr>
          </a:lstStyle>
          <a:p>
            <a:pPr eaLnBrk="1" hangingPunct="1">
              <a:lnSpc>
                <a:spcPct val="150000"/>
              </a:lnSpc>
            </a:pPr>
            <a:r>
              <a:rPr lang="zh-CN" altLang="en-US" sz="2400" dirty="0">
                <a:solidFill>
                  <a:srgbClr val="2071B0"/>
                </a:solidFill>
                <a:latin typeface="+mn-lt"/>
                <a:ea typeface="+mn-ea"/>
                <a:cs typeface="+mn-ea"/>
                <a:sym typeface="+mn-lt"/>
              </a:rPr>
              <a:t>信息安全名言</a:t>
            </a:r>
          </a:p>
        </p:txBody>
      </p:sp>
      <p:sp>
        <p:nvSpPr>
          <p:cNvPr id="11" name="Rectangle 3"/>
          <p:cNvSpPr>
            <a:spLocks noGrp="1" noRot="1" noChangeArrowheads="1"/>
          </p:cNvSpPr>
          <p:nvPr/>
        </p:nvSpPr>
        <p:spPr>
          <a:xfrm>
            <a:off x="2881439" y="1465643"/>
            <a:ext cx="6781540" cy="4320480"/>
          </a:xfrm>
          <a:prstGeom prst="rect">
            <a:avLst/>
          </a:prstGeom>
        </p:spPr>
        <p:txBody>
          <a:bodyPr/>
          <a:lstStyle>
            <a:lvl1pPr marL="342900" indent="-342900" algn="l" rtl="0" eaLnBrk="0" fontAlgn="base" hangingPunct="0">
              <a:spcBef>
                <a:spcPct val="20000"/>
              </a:spcBef>
              <a:spcAft>
                <a:spcPct val="0"/>
              </a:spcAft>
              <a:buClr>
                <a:srgbClr val="3399FF"/>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9900"/>
              </a:buClr>
              <a:buFont typeface="Wingdings" pitchFamily="2" charset="2"/>
              <a:buChar char="§"/>
              <a:defRPr sz="2600">
                <a:solidFill>
                  <a:schemeClr val="tx1"/>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Arial" charset="0"/>
                <a:ea typeface="+mn-ea"/>
              </a:defRPr>
            </a:lvl4pPr>
            <a:lvl5pPr marL="2057400" indent="-228600" algn="l" rtl="0" eaLnBrk="0" fontAlgn="base" hangingPunct="0">
              <a:spcBef>
                <a:spcPct val="20000"/>
              </a:spcBef>
              <a:spcAft>
                <a:spcPct val="0"/>
              </a:spcAft>
              <a:buChar char="»"/>
              <a:defRPr sz="2000">
                <a:solidFill>
                  <a:schemeClr val="tx1"/>
                </a:solidFill>
                <a:latin typeface="Arial" charset="0"/>
                <a:ea typeface="+mn-ea"/>
              </a:defRPr>
            </a:lvl5pPr>
            <a:lvl6pPr marL="2514600" indent="-228600" algn="l" rtl="0" fontAlgn="base">
              <a:spcBef>
                <a:spcPct val="20000"/>
              </a:spcBef>
              <a:spcAft>
                <a:spcPct val="0"/>
              </a:spcAft>
              <a:buChar char="»"/>
              <a:defRPr sz="2000">
                <a:solidFill>
                  <a:schemeClr val="tx1"/>
                </a:solidFill>
                <a:latin typeface="Arial" charset="0"/>
                <a:ea typeface="+mn-ea"/>
              </a:defRPr>
            </a:lvl6pPr>
            <a:lvl7pPr marL="2971800" indent="-228600" algn="l" rtl="0" fontAlgn="base">
              <a:spcBef>
                <a:spcPct val="20000"/>
              </a:spcBef>
              <a:spcAft>
                <a:spcPct val="0"/>
              </a:spcAft>
              <a:buChar char="»"/>
              <a:defRPr sz="2000">
                <a:solidFill>
                  <a:schemeClr val="tx1"/>
                </a:solidFill>
                <a:latin typeface="Arial" charset="0"/>
                <a:ea typeface="+mn-ea"/>
              </a:defRPr>
            </a:lvl7pPr>
            <a:lvl8pPr marL="3429000" indent="-228600" algn="l" rtl="0" fontAlgn="base">
              <a:spcBef>
                <a:spcPct val="20000"/>
              </a:spcBef>
              <a:spcAft>
                <a:spcPct val="0"/>
              </a:spcAft>
              <a:buChar char="»"/>
              <a:defRPr sz="2000">
                <a:solidFill>
                  <a:schemeClr val="tx1"/>
                </a:solidFill>
                <a:latin typeface="Arial" charset="0"/>
                <a:ea typeface="+mn-ea"/>
              </a:defRPr>
            </a:lvl8pPr>
            <a:lvl9pPr marL="3886200" indent="-228600" algn="l" rtl="0" fontAlgn="base">
              <a:spcBef>
                <a:spcPct val="20000"/>
              </a:spcBef>
              <a:spcAft>
                <a:spcPct val="0"/>
              </a:spcAft>
              <a:buChar char="»"/>
              <a:defRPr sz="2000">
                <a:solidFill>
                  <a:schemeClr val="tx1"/>
                </a:solidFill>
                <a:latin typeface="Arial" charset="0"/>
                <a:ea typeface="+mn-ea"/>
              </a:defRPr>
            </a:lvl9pPr>
          </a:lstStyle>
          <a:p>
            <a:pPr eaLnBrk="1" hangingPunct="1">
              <a:lnSpc>
                <a:spcPct val="150000"/>
              </a:lnSpc>
              <a:spcBef>
                <a:spcPct val="0"/>
              </a:spcBef>
            </a:pPr>
            <a:endParaRPr lang="zh-CN" altLang="en-US" sz="2000" dirty="0">
              <a:cs typeface="+mn-ea"/>
              <a:sym typeface="+mn-lt"/>
            </a:endParaRPr>
          </a:p>
          <a:p>
            <a:pPr lvl="1" eaLnBrk="1" hangingPunct="1">
              <a:lnSpc>
                <a:spcPct val="150000"/>
              </a:lnSpc>
              <a:spcBef>
                <a:spcPct val="0"/>
              </a:spcBef>
              <a:buFontTx/>
              <a:buNone/>
            </a:pPr>
            <a:r>
              <a:rPr lang="zh-CN" altLang="en-US" sz="2000" dirty="0">
                <a:cs typeface="+mn-ea"/>
                <a:sym typeface="+mn-lt"/>
              </a:rPr>
              <a:t>信息安全问题永远存在，不论是过去、现在还是未来</a:t>
            </a:r>
          </a:p>
          <a:p>
            <a:pPr lvl="1" eaLnBrk="1" hangingPunct="1">
              <a:lnSpc>
                <a:spcPct val="150000"/>
              </a:lnSpc>
              <a:spcBef>
                <a:spcPct val="0"/>
              </a:spcBef>
              <a:buFontTx/>
              <a:buNone/>
            </a:pPr>
            <a:endParaRPr lang="zh-CN" altLang="en-US" sz="2000" dirty="0">
              <a:cs typeface="+mn-ea"/>
              <a:sym typeface="+mn-lt"/>
            </a:endParaRPr>
          </a:p>
          <a:p>
            <a:pPr lvl="1" eaLnBrk="1" hangingPunct="1">
              <a:lnSpc>
                <a:spcPct val="150000"/>
              </a:lnSpc>
              <a:spcBef>
                <a:spcPct val="0"/>
              </a:spcBef>
              <a:buFontTx/>
              <a:buNone/>
            </a:pPr>
            <a:endParaRPr lang="en-US" altLang="zh-CN" sz="2000" dirty="0">
              <a:cs typeface="+mn-ea"/>
              <a:sym typeface="+mn-lt"/>
            </a:endParaRPr>
          </a:p>
          <a:p>
            <a:pPr lvl="1" eaLnBrk="1" hangingPunct="1">
              <a:lnSpc>
                <a:spcPct val="150000"/>
              </a:lnSpc>
              <a:spcBef>
                <a:spcPct val="0"/>
              </a:spcBef>
              <a:buFontTx/>
              <a:buNone/>
            </a:pPr>
            <a:r>
              <a:rPr lang="zh-CN" altLang="en-US" sz="2000" dirty="0">
                <a:cs typeface="+mn-ea"/>
                <a:sym typeface="+mn-lt"/>
              </a:rPr>
              <a:t>信息安全需要全员参与，警钟长鸣</a:t>
            </a:r>
          </a:p>
          <a:p>
            <a:pPr lvl="2" eaLnBrk="1" hangingPunct="1">
              <a:lnSpc>
                <a:spcPct val="150000"/>
              </a:lnSpc>
              <a:spcBef>
                <a:spcPct val="0"/>
              </a:spcBef>
            </a:pPr>
            <a:endParaRPr lang="zh-CN" altLang="en-US" sz="1800" dirty="0">
              <a:cs typeface="+mn-ea"/>
              <a:sym typeface="+mn-lt"/>
            </a:endParaRPr>
          </a:p>
          <a:p>
            <a:pPr lvl="1" eaLnBrk="1" hangingPunct="1">
              <a:lnSpc>
                <a:spcPct val="150000"/>
              </a:lnSpc>
              <a:spcBef>
                <a:spcPct val="0"/>
              </a:spcBef>
              <a:buFontTx/>
              <a:buNone/>
            </a:pPr>
            <a:endParaRPr lang="en-US" altLang="zh-CN" sz="2000" dirty="0">
              <a:cs typeface="+mn-ea"/>
              <a:sym typeface="+mn-lt"/>
            </a:endParaRPr>
          </a:p>
          <a:p>
            <a:pPr lvl="1" eaLnBrk="1" hangingPunct="1">
              <a:lnSpc>
                <a:spcPct val="150000"/>
              </a:lnSpc>
              <a:spcBef>
                <a:spcPct val="0"/>
              </a:spcBef>
              <a:buFontTx/>
              <a:buNone/>
            </a:pPr>
            <a:r>
              <a:rPr lang="zh-CN" altLang="en-US" sz="2000" dirty="0">
                <a:cs typeface="+mn-ea"/>
                <a:sym typeface="+mn-lt"/>
              </a:rPr>
              <a:t>千里之堤毁于蚁穴，信息安全不容短板存在</a:t>
            </a:r>
          </a:p>
        </p:txBody>
      </p:sp>
      <p:grpSp>
        <p:nvGrpSpPr>
          <p:cNvPr id="12" name="组合 11">
            <a:extLst>
              <a:ext uri="{FF2B5EF4-FFF2-40B4-BE49-F238E27FC236}">
                <a16:creationId xmlns:a16="http://schemas.microsoft.com/office/drawing/2014/main" id="{579A9FD7-92AA-48D9-BEAA-8FF2C935B14A}"/>
              </a:ext>
            </a:extLst>
          </p:cNvPr>
          <p:cNvGrpSpPr/>
          <p:nvPr/>
        </p:nvGrpSpPr>
        <p:grpSpPr>
          <a:xfrm>
            <a:off x="432592" y="601547"/>
            <a:ext cx="443202" cy="540059"/>
            <a:chOff x="-1" y="69136"/>
            <a:chExt cx="536866" cy="572752"/>
          </a:xfrm>
        </p:grpSpPr>
        <p:sp>
          <p:nvSpPr>
            <p:cNvPr id="28" name="等腰三角形 27">
              <a:extLst>
                <a:ext uri="{FF2B5EF4-FFF2-40B4-BE49-F238E27FC236}">
                  <a16:creationId xmlns:a16="http://schemas.microsoft.com/office/drawing/2014/main" id="{B793AEE6-0B12-43B9-ACAD-BA42A29573BD}"/>
                </a:ext>
              </a:extLst>
            </p:cNvPr>
            <p:cNvSpPr/>
            <p:nvPr/>
          </p:nvSpPr>
          <p:spPr>
            <a:xfrm rot="5400000">
              <a:off x="-73546" y="142681"/>
              <a:ext cx="572752" cy="425661"/>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29" name="等腰三角形 28">
              <a:extLst>
                <a:ext uri="{FF2B5EF4-FFF2-40B4-BE49-F238E27FC236}">
                  <a16:creationId xmlns:a16="http://schemas.microsoft.com/office/drawing/2014/main" id="{BABD5CCA-FA60-48A0-B4B2-63109C4054E0}"/>
                </a:ext>
              </a:extLst>
            </p:cNvPr>
            <p:cNvSpPr/>
            <p:nvPr/>
          </p:nvSpPr>
          <p:spPr>
            <a:xfrm rot="5400000">
              <a:off x="96070" y="193495"/>
              <a:ext cx="557553" cy="324036"/>
            </a:xfrm>
            <a:prstGeom prst="triangle">
              <a:avLst/>
            </a:prstGeom>
            <a:solidFill>
              <a:srgbClr val="1D64A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dirty="0"/>
            </a:p>
          </p:txBody>
        </p:sp>
      </p:grpSp>
      <p:grpSp>
        <p:nvGrpSpPr>
          <p:cNvPr id="13" name="组合 12">
            <a:extLst>
              <a:ext uri="{FF2B5EF4-FFF2-40B4-BE49-F238E27FC236}">
                <a16:creationId xmlns:a16="http://schemas.microsoft.com/office/drawing/2014/main" id="{89BB7688-4BCB-477C-8BD1-A6AEA118523E}"/>
              </a:ext>
            </a:extLst>
          </p:cNvPr>
          <p:cNvGrpSpPr/>
          <p:nvPr/>
        </p:nvGrpSpPr>
        <p:grpSpPr>
          <a:xfrm>
            <a:off x="2560111" y="2120305"/>
            <a:ext cx="6634817" cy="666052"/>
            <a:chOff x="1162983" y="2178050"/>
            <a:chExt cx="6634817" cy="666052"/>
          </a:xfrm>
        </p:grpSpPr>
        <p:cxnSp>
          <p:nvCxnSpPr>
            <p:cNvPr id="25" name="直接连接符 24">
              <a:extLst>
                <a:ext uri="{FF2B5EF4-FFF2-40B4-BE49-F238E27FC236}">
                  <a16:creationId xmlns:a16="http://schemas.microsoft.com/office/drawing/2014/main" id="{429606A0-E1BE-4176-9E0E-8A57B8028CEA}"/>
                </a:ext>
              </a:extLst>
            </p:cNvPr>
            <p:cNvCxnSpPr/>
            <p:nvPr/>
          </p:nvCxnSpPr>
          <p:spPr>
            <a:xfrm>
              <a:off x="1784478" y="2707165"/>
              <a:ext cx="6013322" cy="0"/>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11133743-9E08-437B-9D2B-74224A7771A1}"/>
                </a:ext>
              </a:extLst>
            </p:cNvPr>
            <p:cNvSpPr/>
            <p:nvPr/>
          </p:nvSpPr>
          <p:spPr>
            <a:xfrm>
              <a:off x="1162983" y="2178050"/>
              <a:ext cx="666052" cy="66605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zh-CN" altLang="en-US">
                <a:solidFill>
                  <a:schemeClr val="tx1"/>
                </a:solidFill>
              </a:endParaRPr>
            </a:p>
          </p:txBody>
        </p:sp>
        <p:sp>
          <p:nvSpPr>
            <p:cNvPr id="27" name="MH_Other_21">
              <a:extLst>
                <a:ext uri="{FF2B5EF4-FFF2-40B4-BE49-F238E27FC236}">
                  <a16:creationId xmlns:a16="http://schemas.microsoft.com/office/drawing/2014/main" id="{BD3BADD1-CA6C-403B-B315-FC94CA2AC967}"/>
                </a:ext>
              </a:extLst>
            </p:cNvPr>
            <p:cNvSpPr/>
            <p:nvPr/>
          </p:nvSpPr>
          <p:spPr>
            <a:xfrm>
              <a:off x="4371549" y="2669641"/>
              <a:ext cx="295177" cy="75624"/>
            </a:xfrm>
            <a:prstGeom prst="rect">
              <a:avLst/>
            </a:prstGeom>
            <a:gradFill flip="none" rotWithShape="0">
              <a:gsLst>
                <a:gs pos="100000">
                  <a:srgbClr val="155798"/>
                </a:gs>
                <a:gs pos="0">
                  <a:srgbClr val="15985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grpSp>
      <p:sp>
        <p:nvSpPr>
          <p:cNvPr id="14" name="文本框 15">
            <a:extLst>
              <a:ext uri="{FF2B5EF4-FFF2-40B4-BE49-F238E27FC236}">
                <a16:creationId xmlns:a16="http://schemas.microsoft.com/office/drawing/2014/main" id="{770D1728-0840-48C0-ADC2-BC9809F478C4}"/>
              </a:ext>
            </a:extLst>
          </p:cNvPr>
          <p:cNvSpPr txBox="1"/>
          <p:nvPr/>
        </p:nvSpPr>
        <p:spPr>
          <a:xfrm>
            <a:off x="2457761" y="2209153"/>
            <a:ext cx="870752" cy="523220"/>
          </a:xfrm>
          <a:prstGeom prst="rect">
            <a:avLst/>
          </a:prstGeom>
          <a:noFill/>
        </p:spPr>
        <p:txBody>
          <a:bodyPr wrap="square" rtlCol="0">
            <a:spAutoFit/>
            <a:scene3d>
              <a:camera prst="orthographicFront"/>
              <a:lightRig rig="threePt" dir="t"/>
            </a:scene3d>
            <a:sp3d contourW="12700"/>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800" b="1" dirty="0">
                <a:gradFill>
                  <a:gsLst>
                    <a:gs pos="0">
                      <a:srgbClr val="159857">
                        <a:alpha val="70000"/>
                      </a:srgbClr>
                    </a:gs>
                    <a:gs pos="100000">
                      <a:srgbClr val="155798">
                        <a:alpha val="70000"/>
                      </a:srgbClr>
                    </a:gs>
                  </a:gsLst>
                  <a:lin ang="0" scaled="1"/>
                </a:gradFill>
              </a:rPr>
              <a:t>01</a:t>
            </a:r>
            <a:endParaRPr lang="zh-CN" altLang="en-US" sz="2800" b="1" dirty="0">
              <a:gradFill>
                <a:gsLst>
                  <a:gs pos="0">
                    <a:srgbClr val="159857">
                      <a:alpha val="70000"/>
                    </a:srgbClr>
                  </a:gs>
                  <a:gs pos="100000">
                    <a:srgbClr val="155798">
                      <a:alpha val="70000"/>
                    </a:srgbClr>
                  </a:gs>
                </a:gsLst>
                <a:lin ang="0" scaled="1"/>
              </a:gradFill>
            </a:endParaRPr>
          </a:p>
        </p:txBody>
      </p:sp>
      <p:grpSp>
        <p:nvGrpSpPr>
          <p:cNvPr id="15" name="组合 14">
            <a:extLst>
              <a:ext uri="{FF2B5EF4-FFF2-40B4-BE49-F238E27FC236}">
                <a16:creationId xmlns:a16="http://schemas.microsoft.com/office/drawing/2014/main" id="{7B7CFFF3-C118-4BB2-BF65-715BC580DDC3}"/>
              </a:ext>
            </a:extLst>
          </p:cNvPr>
          <p:cNvGrpSpPr/>
          <p:nvPr/>
        </p:nvGrpSpPr>
        <p:grpSpPr>
          <a:xfrm>
            <a:off x="2560111" y="3487317"/>
            <a:ext cx="6634817" cy="666052"/>
            <a:chOff x="1162983" y="2178050"/>
            <a:chExt cx="6634817" cy="666052"/>
          </a:xfrm>
        </p:grpSpPr>
        <p:cxnSp>
          <p:nvCxnSpPr>
            <p:cNvPr id="22" name="直接连接符 21">
              <a:extLst>
                <a:ext uri="{FF2B5EF4-FFF2-40B4-BE49-F238E27FC236}">
                  <a16:creationId xmlns:a16="http://schemas.microsoft.com/office/drawing/2014/main" id="{18BC479B-B5D1-4896-B0A3-049CE0ED788A}"/>
                </a:ext>
              </a:extLst>
            </p:cNvPr>
            <p:cNvCxnSpPr/>
            <p:nvPr/>
          </p:nvCxnSpPr>
          <p:spPr>
            <a:xfrm>
              <a:off x="1784478" y="2707165"/>
              <a:ext cx="6013322" cy="0"/>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56C09EF7-18E2-4955-A367-72CC83E6F2FD}"/>
                </a:ext>
              </a:extLst>
            </p:cNvPr>
            <p:cNvSpPr/>
            <p:nvPr/>
          </p:nvSpPr>
          <p:spPr>
            <a:xfrm>
              <a:off x="1162983" y="2178050"/>
              <a:ext cx="666052" cy="66605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zh-CN" altLang="en-US">
                <a:solidFill>
                  <a:schemeClr val="tx1"/>
                </a:solidFill>
              </a:endParaRPr>
            </a:p>
          </p:txBody>
        </p:sp>
        <p:sp>
          <p:nvSpPr>
            <p:cNvPr id="24" name="MH_Other_21">
              <a:extLst>
                <a:ext uri="{FF2B5EF4-FFF2-40B4-BE49-F238E27FC236}">
                  <a16:creationId xmlns:a16="http://schemas.microsoft.com/office/drawing/2014/main" id="{FDE047D2-25FB-4A18-A15D-A82FA495BAB8}"/>
                </a:ext>
              </a:extLst>
            </p:cNvPr>
            <p:cNvSpPr/>
            <p:nvPr/>
          </p:nvSpPr>
          <p:spPr>
            <a:xfrm>
              <a:off x="4371549" y="2669641"/>
              <a:ext cx="295177" cy="75624"/>
            </a:xfrm>
            <a:prstGeom prst="rect">
              <a:avLst/>
            </a:prstGeom>
            <a:gradFill flip="none" rotWithShape="0">
              <a:gsLst>
                <a:gs pos="100000">
                  <a:srgbClr val="155798"/>
                </a:gs>
                <a:gs pos="0">
                  <a:srgbClr val="15985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grpSp>
      <p:sp>
        <p:nvSpPr>
          <p:cNvPr id="16" name="文本框 21">
            <a:extLst>
              <a:ext uri="{FF2B5EF4-FFF2-40B4-BE49-F238E27FC236}">
                <a16:creationId xmlns:a16="http://schemas.microsoft.com/office/drawing/2014/main" id="{6E00F468-396D-4DF4-9CD8-2AAF929165B8}"/>
              </a:ext>
            </a:extLst>
          </p:cNvPr>
          <p:cNvSpPr txBox="1"/>
          <p:nvPr/>
        </p:nvSpPr>
        <p:spPr>
          <a:xfrm>
            <a:off x="2457761" y="3576165"/>
            <a:ext cx="870752" cy="523220"/>
          </a:xfrm>
          <a:prstGeom prst="rect">
            <a:avLst/>
          </a:prstGeom>
          <a:noFill/>
        </p:spPr>
        <p:txBody>
          <a:bodyPr wrap="square" rtlCol="0">
            <a:spAutoFit/>
            <a:scene3d>
              <a:camera prst="orthographicFront"/>
              <a:lightRig rig="threePt" dir="t"/>
            </a:scene3d>
            <a:sp3d contourW="12700"/>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800" b="1" dirty="0">
                <a:gradFill>
                  <a:gsLst>
                    <a:gs pos="0">
                      <a:srgbClr val="159857">
                        <a:alpha val="70000"/>
                      </a:srgbClr>
                    </a:gs>
                    <a:gs pos="100000">
                      <a:srgbClr val="155798">
                        <a:alpha val="70000"/>
                      </a:srgbClr>
                    </a:gs>
                  </a:gsLst>
                  <a:lin ang="0" scaled="1"/>
                </a:gradFill>
              </a:rPr>
              <a:t>02</a:t>
            </a:r>
            <a:endParaRPr lang="zh-CN" altLang="en-US" sz="2800" b="1" dirty="0">
              <a:gradFill>
                <a:gsLst>
                  <a:gs pos="0">
                    <a:srgbClr val="159857">
                      <a:alpha val="70000"/>
                    </a:srgbClr>
                  </a:gs>
                  <a:gs pos="100000">
                    <a:srgbClr val="155798">
                      <a:alpha val="70000"/>
                    </a:srgbClr>
                  </a:gs>
                </a:gsLst>
                <a:lin ang="0" scaled="1"/>
              </a:gradFill>
            </a:endParaRPr>
          </a:p>
        </p:txBody>
      </p:sp>
      <p:grpSp>
        <p:nvGrpSpPr>
          <p:cNvPr id="17" name="组合 16">
            <a:extLst>
              <a:ext uri="{FF2B5EF4-FFF2-40B4-BE49-F238E27FC236}">
                <a16:creationId xmlns:a16="http://schemas.microsoft.com/office/drawing/2014/main" id="{88119DBE-548F-4791-BC9D-F54B340C54CD}"/>
              </a:ext>
            </a:extLst>
          </p:cNvPr>
          <p:cNvGrpSpPr/>
          <p:nvPr/>
        </p:nvGrpSpPr>
        <p:grpSpPr>
          <a:xfrm>
            <a:off x="2560111" y="4729433"/>
            <a:ext cx="6634817" cy="666052"/>
            <a:chOff x="1162983" y="2178050"/>
            <a:chExt cx="6634817" cy="666052"/>
          </a:xfrm>
        </p:grpSpPr>
        <p:cxnSp>
          <p:nvCxnSpPr>
            <p:cNvPr id="19" name="直接连接符 18">
              <a:extLst>
                <a:ext uri="{FF2B5EF4-FFF2-40B4-BE49-F238E27FC236}">
                  <a16:creationId xmlns:a16="http://schemas.microsoft.com/office/drawing/2014/main" id="{B4014BEA-D115-4F82-A143-F4E9B4D80245}"/>
                </a:ext>
              </a:extLst>
            </p:cNvPr>
            <p:cNvCxnSpPr/>
            <p:nvPr/>
          </p:nvCxnSpPr>
          <p:spPr>
            <a:xfrm>
              <a:off x="1784478" y="2707165"/>
              <a:ext cx="6013322" cy="0"/>
            </a:xfrm>
            <a:prstGeom prst="line">
              <a:avLst/>
            </a:prstGeom>
            <a:noFill/>
            <a:ln w="12700" cap="rnd">
              <a:gradFill flip="none" rotWithShape="1">
                <a:gsLst>
                  <a:gs pos="0">
                    <a:srgbClr val="159857">
                      <a:alpha val="70000"/>
                    </a:srgbClr>
                  </a:gs>
                  <a:gs pos="100000">
                    <a:srgbClr val="155798">
                      <a:alpha val="70000"/>
                    </a:srgbClr>
                  </a:gs>
                </a:gsLst>
                <a:lin ang="0" scaled="1"/>
                <a:tileRect/>
              </a:gradFill>
              <a:prstDash val="dash"/>
              <a:round/>
            </a:ln>
            <a:effectLst/>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3A551FD3-1B03-4895-AAFD-B8CA93CF4C28}"/>
                </a:ext>
              </a:extLst>
            </p:cNvPr>
            <p:cNvSpPr/>
            <p:nvPr/>
          </p:nvSpPr>
          <p:spPr>
            <a:xfrm>
              <a:off x="1162983" y="2178050"/>
              <a:ext cx="666052" cy="666052"/>
            </a:xfrm>
            <a:prstGeom prst="ellipse">
              <a:avLst/>
            </a:prstGeom>
            <a:gradFill flip="none" rotWithShape="1">
              <a:gsLst>
                <a:gs pos="0">
                  <a:schemeClr val="bg1"/>
                </a:gs>
                <a:gs pos="100000">
                  <a:schemeClr val="bg1">
                    <a:lumMod val="95000"/>
                  </a:schemeClr>
                </a:gs>
              </a:gsLst>
              <a:lin ang="2700000" scaled="1"/>
              <a:tileRect/>
            </a:gradFill>
            <a:ln w="12700" cap="rnd">
              <a:gradFill flip="none" rotWithShape="1">
                <a:gsLst>
                  <a:gs pos="0">
                    <a:srgbClr val="159857">
                      <a:alpha val="70000"/>
                    </a:srgbClr>
                  </a:gs>
                  <a:gs pos="100000">
                    <a:srgbClr val="155798">
                      <a:alpha val="70000"/>
                    </a:srgbClr>
                  </a:gs>
                </a:gsLst>
                <a:lin ang="0" scaled="1"/>
                <a:tileRect/>
              </a:gradFill>
              <a:roun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zh-CN" altLang="en-US">
                <a:solidFill>
                  <a:schemeClr val="tx1"/>
                </a:solidFill>
              </a:endParaRPr>
            </a:p>
          </p:txBody>
        </p:sp>
        <p:sp>
          <p:nvSpPr>
            <p:cNvPr id="21" name="MH_Other_21">
              <a:extLst>
                <a:ext uri="{FF2B5EF4-FFF2-40B4-BE49-F238E27FC236}">
                  <a16:creationId xmlns:a16="http://schemas.microsoft.com/office/drawing/2014/main" id="{87D9ACC0-5261-4151-9B91-8ED7B32E0226}"/>
                </a:ext>
              </a:extLst>
            </p:cNvPr>
            <p:cNvSpPr/>
            <p:nvPr/>
          </p:nvSpPr>
          <p:spPr>
            <a:xfrm>
              <a:off x="4371549" y="2669641"/>
              <a:ext cx="295177" cy="75624"/>
            </a:xfrm>
            <a:prstGeom prst="rect">
              <a:avLst/>
            </a:prstGeom>
            <a:gradFill flip="none" rotWithShape="0">
              <a:gsLst>
                <a:gs pos="100000">
                  <a:srgbClr val="155798"/>
                </a:gs>
                <a:gs pos="0">
                  <a:srgbClr val="15985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grpSp>
      <p:sp>
        <p:nvSpPr>
          <p:cNvPr id="18" name="文本框 26">
            <a:extLst>
              <a:ext uri="{FF2B5EF4-FFF2-40B4-BE49-F238E27FC236}">
                <a16:creationId xmlns:a16="http://schemas.microsoft.com/office/drawing/2014/main" id="{8DE79744-B09F-4B3E-9EB8-C94BC6C99F01}"/>
              </a:ext>
            </a:extLst>
          </p:cNvPr>
          <p:cNvSpPr txBox="1"/>
          <p:nvPr/>
        </p:nvSpPr>
        <p:spPr>
          <a:xfrm>
            <a:off x="2457761" y="4818281"/>
            <a:ext cx="870752" cy="523220"/>
          </a:xfrm>
          <a:prstGeom prst="rect">
            <a:avLst/>
          </a:prstGeom>
          <a:noFill/>
        </p:spPr>
        <p:txBody>
          <a:bodyPr wrap="square" rtlCol="0">
            <a:spAutoFit/>
            <a:scene3d>
              <a:camera prst="orthographicFront"/>
              <a:lightRig rig="threePt" dir="t"/>
            </a:scene3d>
            <a:sp3d contourW="12700"/>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r>
              <a:rPr lang="en-US" altLang="zh-CN" sz="2800" b="1" dirty="0">
                <a:gradFill>
                  <a:gsLst>
                    <a:gs pos="0">
                      <a:srgbClr val="159857">
                        <a:alpha val="70000"/>
                      </a:srgbClr>
                    </a:gs>
                    <a:gs pos="100000">
                      <a:srgbClr val="155798">
                        <a:alpha val="70000"/>
                      </a:srgbClr>
                    </a:gs>
                  </a:gsLst>
                  <a:lin ang="0" scaled="1"/>
                </a:gradFill>
              </a:rPr>
              <a:t>03</a:t>
            </a:r>
            <a:endParaRPr lang="zh-CN" altLang="en-US" sz="2800" b="1" dirty="0">
              <a:gradFill>
                <a:gsLst>
                  <a:gs pos="0">
                    <a:srgbClr val="159857">
                      <a:alpha val="70000"/>
                    </a:srgbClr>
                  </a:gs>
                  <a:gs pos="100000">
                    <a:srgbClr val="155798">
                      <a:alpha val="70000"/>
                    </a:srgbClr>
                  </a:gs>
                </a:gsLst>
                <a:lin ang="0" scaled="1"/>
              </a:gradFill>
            </a:endParaRPr>
          </a:p>
        </p:txBody>
      </p:sp>
    </p:spTree>
    <p:extLst>
      <p:ext uri="{BB962C8B-B14F-4D97-AF65-F5344CB8AC3E}">
        <p14:creationId xmlns:p14="http://schemas.microsoft.com/office/powerpoint/2010/main" val="7839794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752" y="2651357"/>
            <a:ext cx="4430688" cy="2949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27634" y="1160967"/>
            <a:ext cx="8939850" cy="769441"/>
          </a:xfrm>
          <a:prstGeom prst="rect">
            <a:avLst/>
          </a:prstGeom>
          <a:noFill/>
        </p:spPr>
        <p:txBody>
          <a:bodyPr wrap="square" rtlCol="0">
            <a:spAutoFit/>
          </a:bodyPr>
          <a:lstStyle/>
          <a:p>
            <a:r>
              <a:rPr lang="zh-CN" altLang="zh-CN" sz="4400" dirty="0" smtClean="0">
                <a:solidFill>
                  <a:srgbClr val="FF0000"/>
                </a:solidFill>
                <a:latin typeface="微软雅黑" pitchFamily="34" charset="-122"/>
                <a:ea typeface="微软雅黑" pitchFamily="34" charset="-122"/>
              </a:rPr>
              <a:t>共同</a:t>
            </a:r>
            <a:r>
              <a:rPr lang="zh-CN" altLang="zh-CN" sz="4400" dirty="0">
                <a:solidFill>
                  <a:srgbClr val="FF0000"/>
                </a:solidFill>
                <a:latin typeface="微软雅黑" pitchFamily="34" charset="-122"/>
                <a:ea typeface="微软雅黑" pitchFamily="34" charset="-122"/>
              </a:rPr>
              <a:t>提高信息安全意识，从我做</a:t>
            </a:r>
            <a:r>
              <a:rPr lang="zh-CN" altLang="zh-CN" sz="4400" dirty="0" smtClean="0">
                <a:solidFill>
                  <a:srgbClr val="FF0000"/>
                </a:solidFill>
                <a:latin typeface="微软雅黑" pitchFamily="34" charset="-122"/>
                <a:ea typeface="微软雅黑" pitchFamily="34" charset="-122"/>
              </a:rPr>
              <a:t>起</a:t>
            </a:r>
            <a:r>
              <a:rPr lang="en-US" altLang="zh-CN" sz="4400" dirty="0" smtClean="0">
                <a:solidFill>
                  <a:srgbClr val="FF0000"/>
                </a:solidFill>
                <a:latin typeface="微软雅黑" pitchFamily="34" charset="-122"/>
                <a:ea typeface="微软雅黑" pitchFamily="34" charset="-122"/>
              </a:rPr>
              <a:t>!</a:t>
            </a:r>
          </a:p>
        </p:txBody>
      </p:sp>
    </p:spTree>
    <p:extLst>
      <p:ext uri="{BB962C8B-B14F-4D97-AF65-F5344CB8AC3E}">
        <p14:creationId xmlns:p14="http://schemas.microsoft.com/office/powerpoint/2010/main" val="1614373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4"/>
          <p:cNvSpPr>
            <a:spLocks noChangeArrowheads="1"/>
          </p:cNvSpPr>
          <p:nvPr/>
        </p:nvSpPr>
        <p:spPr bwMode="auto">
          <a:xfrm>
            <a:off x="190500" y="149225"/>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3" name="L 形 16"/>
          <p:cNvSpPr>
            <a:spLocks/>
          </p:cNvSpPr>
          <p:nvPr/>
        </p:nvSpPr>
        <p:spPr bwMode="auto">
          <a:xfrm rot="16200000">
            <a:off x="3455987" y="-3016249"/>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4" name="文本框 18"/>
          <p:cNvSpPr txBox="1">
            <a:spLocks noChangeArrowheads="1"/>
          </p:cNvSpPr>
          <p:nvPr/>
        </p:nvSpPr>
        <p:spPr bwMode="auto">
          <a:xfrm>
            <a:off x="190500" y="138113"/>
            <a:ext cx="4614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a:solidFill>
                  <a:schemeClr val="bg1"/>
                </a:solidFill>
                <a:latin typeface="华文细黑" panose="02010600040101010101" pitchFamily="2" charset="-122"/>
                <a:ea typeface="华文细黑" panose="02010600040101010101" pitchFamily="2" charset="-122"/>
              </a:rPr>
              <a:t>网络是什么</a:t>
            </a:r>
            <a:endParaRPr lang="zh-CN" altLang="zh-CN">
              <a:solidFill>
                <a:schemeClr val="bg1"/>
              </a:solidFill>
              <a:latin typeface="华文细黑" panose="02010600040101010101" pitchFamily="2" charset="-122"/>
              <a:ea typeface="华文细黑" panose="02010600040101010101" pitchFamily="2" charset="-122"/>
            </a:endParaRPr>
          </a:p>
        </p:txBody>
      </p:sp>
      <p:sp>
        <p:nvSpPr>
          <p:cNvPr id="9" name="文本框 38"/>
          <p:cNvSpPr txBox="1">
            <a:spLocks noChangeArrowheads="1"/>
          </p:cNvSpPr>
          <p:nvPr/>
        </p:nvSpPr>
        <p:spPr bwMode="auto">
          <a:xfrm>
            <a:off x="4720857" y="1487955"/>
            <a:ext cx="704938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600" b="1" dirty="0"/>
              <a:t>网络</a:t>
            </a:r>
            <a:r>
              <a:rPr lang="zh-CN" altLang="en-US" dirty="0"/>
              <a:t>是由</a:t>
            </a:r>
            <a:r>
              <a:rPr lang="zh-CN" altLang="en-US" u="sng" dirty="0">
                <a:solidFill>
                  <a:srgbClr val="FF0000"/>
                </a:solidFill>
              </a:rPr>
              <a:t>多台计算机</a:t>
            </a:r>
            <a:r>
              <a:rPr lang="zh-CN" altLang="en-US" dirty="0"/>
              <a:t>（或手机、平板等）通过</a:t>
            </a:r>
            <a:r>
              <a:rPr lang="zh-CN" altLang="en-US" u="sng" dirty="0">
                <a:solidFill>
                  <a:srgbClr val="FF0000"/>
                </a:solidFill>
              </a:rPr>
              <a:t>网络设备</a:t>
            </a:r>
            <a:r>
              <a:rPr lang="zh-CN" altLang="en-US" dirty="0"/>
              <a:t>（交换机以及路由器）及</a:t>
            </a:r>
            <a:r>
              <a:rPr lang="zh-CN" altLang="en-US" u="sng" dirty="0">
                <a:solidFill>
                  <a:srgbClr val="FF0000"/>
                </a:solidFill>
              </a:rPr>
              <a:t>网线</a:t>
            </a:r>
            <a:r>
              <a:rPr lang="zh-CN" altLang="en-US" dirty="0"/>
              <a:t>（或无线）连接起来，按照一定的规范规则彼此进行通信的系统总称。</a:t>
            </a:r>
            <a:endParaRPr lang="en-US" altLang="zh-CN" dirty="0"/>
          </a:p>
        </p:txBody>
      </p:sp>
      <p:sp>
        <p:nvSpPr>
          <p:cNvPr id="12" name="文本框 40"/>
          <p:cNvSpPr txBox="1">
            <a:spLocks noChangeArrowheads="1"/>
          </p:cNvSpPr>
          <p:nvPr/>
        </p:nvSpPr>
        <p:spPr bwMode="auto">
          <a:xfrm>
            <a:off x="0" y="4173538"/>
            <a:ext cx="12239625"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dirty="0" smtClean="0">
                <a:solidFill>
                  <a:srgbClr val="404040"/>
                </a:solidFill>
                <a:latin typeface="华文细黑" panose="02010600040101010101" pitchFamily="2" charset="-122"/>
                <a:ea typeface="华文细黑" panose="02010600040101010101" pitchFamily="2" charset="-122"/>
              </a:rPr>
              <a:t>比如：</a:t>
            </a:r>
            <a:endParaRPr lang="en-US" altLang="zh-CN" dirty="0" smtClean="0">
              <a:solidFill>
                <a:srgbClr val="404040"/>
              </a:solidFill>
              <a:latin typeface="华文细黑" panose="02010600040101010101" pitchFamily="2" charset="-122"/>
              <a:ea typeface="华文细黑" panose="02010600040101010101" pitchFamily="2" charset="-122"/>
            </a:endParaRPr>
          </a:p>
          <a:p>
            <a:pPr marL="1085850" lvl="1" indent="-342900" eaLnBrk="1" hangingPunct="1">
              <a:buFont typeface="Arial" panose="020B0604020202020204" pitchFamily="34" charset="0"/>
              <a:buChar char="•"/>
              <a:defRPr/>
            </a:pPr>
            <a:r>
              <a:rPr lang="zh-CN" altLang="en-US" sz="2000" b="1" dirty="0" smtClean="0">
                <a:solidFill>
                  <a:srgbClr val="404040"/>
                </a:solidFill>
                <a:latin typeface="华文细黑" panose="02010600040101010101" pitchFamily="2" charset="-122"/>
                <a:ea typeface="华文细黑" panose="02010600040101010101" pitchFamily="2" charset="-122"/>
              </a:rPr>
              <a:t>局域网：</a:t>
            </a:r>
            <a:r>
              <a:rPr lang="zh-CN" altLang="en-US" dirty="0" smtClean="0">
                <a:solidFill>
                  <a:srgbClr val="404040"/>
                </a:solidFill>
                <a:latin typeface="+mn-ea"/>
                <a:ea typeface="+mn-ea"/>
              </a:rPr>
              <a:t>简称</a:t>
            </a:r>
            <a:r>
              <a:rPr lang="en-US" altLang="zh-CN" dirty="0" smtClean="0">
                <a:solidFill>
                  <a:srgbClr val="404040"/>
                </a:solidFill>
                <a:latin typeface="+mn-ea"/>
                <a:ea typeface="+mn-ea"/>
              </a:rPr>
              <a:t>LAN</a:t>
            </a:r>
            <a:r>
              <a:rPr lang="zh-CN" altLang="en-US" dirty="0" smtClean="0">
                <a:solidFill>
                  <a:srgbClr val="404040"/>
                </a:solidFill>
                <a:latin typeface="+mn-ea"/>
                <a:ea typeface="+mn-ea"/>
              </a:rPr>
              <a:t>，相对于广域网（</a:t>
            </a:r>
            <a:r>
              <a:rPr lang="en-US" altLang="zh-CN" dirty="0" smtClean="0">
                <a:solidFill>
                  <a:srgbClr val="404040"/>
                </a:solidFill>
                <a:latin typeface="+mn-ea"/>
                <a:ea typeface="+mn-ea"/>
              </a:rPr>
              <a:t>WAN</a:t>
            </a:r>
            <a:r>
              <a:rPr lang="zh-CN" altLang="en-US" dirty="0" smtClean="0">
                <a:solidFill>
                  <a:srgbClr val="404040"/>
                </a:solidFill>
                <a:latin typeface="+mn-ea"/>
                <a:ea typeface="+mn-ea"/>
              </a:rPr>
              <a:t>）而言，主要是指在某一区域的计算机互联网络。“某一区域”指</a:t>
            </a:r>
            <a:r>
              <a:rPr lang="en-US" altLang="zh-CN" dirty="0" smtClean="0">
                <a:solidFill>
                  <a:srgbClr val="404040"/>
                </a:solidFill>
                <a:latin typeface="+mn-ea"/>
                <a:ea typeface="+mn-ea"/>
              </a:rPr>
              <a:t>	   	   </a:t>
            </a:r>
            <a:r>
              <a:rPr lang="zh-CN" altLang="en-US" dirty="0" smtClean="0">
                <a:solidFill>
                  <a:srgbClr val="404040"/>
                </a:solidFill>
                <a:latin typeface="+mn-ea"/>
                <a:ea typeface="+mn-ea"/>
              </a:rPr>
              <a:t>的是同一办公室、同一建筑物、同一公司和同一学校等，一般是方圆几千米以内。</a:t>
            </a:r>
            <a:endParaRPr lang="en-US" altLang="zh-CN" dirty="0" smtClean="0">
              <a:solidFill>
                <a:srgbClr val="404040"/>
              </a:solidFill>
              <a:latin typeface="+mn-ea"/>
              <a:ea typeface="+mn-ea"/>
            </a:endParaRPr>
          </a:p>
          <a:p>
            <a:pPr marL="1085850" lvl="1" indent="-342900" eaLnBrk="1" hangingPunct="1">
              <a:buFont typeface="Arial" panose="020B0604020202020204" pitchFamily="34" charset="0"/>
              <a:buChar char="•"/>
              <a:defRPr/>
            </a:pPr>
            <a:r>
              <a:rPr lang="zh-CN" altLang="en-US" sz="2000" b="1" dirty="0" smtClean="0">
                <a:solidFill>
                  <a:srgbClr val="404040"/>
                </a:solidFill>
                <a:latin typeface="华文细黑" panose="02010600040101010101" pitchFamily="2" charset="-122"/>
                <a:ea typeface="华文细黑" panose="02010600040101010101" pitchFamily="2" charset="-122"/>
              </a:rPr>
              <a:t>广域网：</a:t>
            </a:r>
            <a:r>
              <a:rPr lang="zh-CN" altLang="en-US" dirty="0" smtClean="0">
                <a:latin typeface="+mn-ea"/>
              </a:rPr>
              <a:t>简称</a:t>
            </a:r>
            <a:r>
              <a:rPr lang="en-US" altLang="zh-CN" dirty="0" smtClean="0">
                <a:latin typeface="+mn-ea"/>
              </a:rPr>
              <a:t>WAN</a:t>
            </a:r>
            <a:r>
              <a:rPr lang="zh-CN" altLang="en-US" dirty="0" smtClean="0">
                <a:latin typeface="+mn-ea"/>
              </a:rPr>
              <a:t>，是一种地域范围覆盖广的计算机网络的集合，通常所覆盖的范围从几十公里到几千公里，</a:t>
            </a:r>
            <a:r>
              <a:rPr lang="en-US" altLang="zh-CN" dirty="0" smtClean="0">
                <a:latin typeface="+mn-ea"/>
              </a:rPr>
              <a:t>	 </a:t>
            </a:r>
            <a:r>
              <a:rPr lang="zh-CN" altLang="en-US" dirty="0" smtClean="0">
                <a:latin typeface="+mn-ea"/>
              </a:rPr>
              <a:t>它能连接多个地区、</a:t>
            </a:r>
            <a:r>
              <a:rPr lang="zh-CN" altLang="en-US" sz="2000" b="1" dirty="0" smtClean="0">
                <a:solidFill>
                  <a:srgbClr val="FF0000"/>
                </a:solidFill>
                <a:latin typeface="+mn-ea"/>
              </a:rPr>
              <a:t>城市</a:t>
            </a:r>
            <a:r>
              <a:rPr lang="zh-CN" altLang="en-US" dirty="0" smtClean="0">
                <a:latin typeface="+mn-ea"/>
              </a:rPr>
              <a:t>和国家。由于其超长的覆盖范围，发送介质主要是政府或者大型企业部署的</a:t>
            </a:r>
            <a:r>
              <a:rPr lang="en-US" altLang="zh-CN" dirty="0" smtClean="0">
                <a:latin typeface="+mn-ea"/>
              </a:rPr>
              <a:t>	 </a:t>
            </a:r>
            <a:r>
              <a:rPr lang="zh-CN" altLang="en-US" dirty="0" smtClean="0">
                <a:latin typeface="+mn-ea"/>
              </a:rPr>
              <a:t>电话线或光纤，因此又被大家亲切的称为：外网、公网。</a:t>
            </a:r>
            <a:endParaRPr lang="zh-CN" altLang="en-US" dirty="0" smtClean="0">
              <a:solidFill>
                <a:srgbClr val="404040"/>
              </a:solidFill>
              <a:latin typeface="华文细黑" panose="02010600040101010101" pitchFamily="2" charset="-122"/>
              <a:ea typeface="华文细黑" panose="02010600040101010101" pitchFamily="2" charset="-122"/>
            </a:endParaRPr>
          </a:p>
        </p:txBody>
      </p:sp>
      <p:sp>
        <p:nvSpPr>
          <p:cNvPr id="13" name="矩形 12"/>
          <p:cNvSpPr>
            <a:spLocks noChangeArrowheads="1"/>
          </p:cNvSpPr>
          <p:nvPr/>
        </p:nvSpPr>
        <p:spPr bwMode="auto">
          <a:xfrm>
            <a:off x="52388" y="6135688"/>
            <a:ext cx="3616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r>
              <a:rPr lang="zh-CN" altLang="zh-CN">
                <a:solidFill>
                  <a:srgbClr val="FF0000"/>
                </a:solidFill>
                <a:ea typeface="等线" panose="02010600030101010101" pitchFamily="2" charset="-122"/>
                <a:cs typeface="Times New Roman" panose="02020603050405020304" pitchFamily="18" charset="0"/>
              </a:rPr>
              <a:t>网络出现</a:t>
            </a:r>
            <a:r>
              <a:rPr lang="zh-CN" altLang="zh-CN" sz="2000">
                <a:ea typeface="等线" panose="02010600030101010101" pitchFamily="2" charset="-122"/>
                <a:cs typeface="Times New Roman" panose="02020603050405020304" pitchFamily="18" charset="0"/>
              </a:rPr>
              <a:t>的</a:t>
            </a:r>
            <a:r>
              <a:rPr lang="zh-CN" altLang="zh-CN" sz="2000" b="1">
                <a:ea typeface="等线" panose="02010600030101010101" pitchFamily="2" charset="-122"/>
                <a:cs typeface="Times New Roman" panose="02020603050405020304" pitchFamily="18" charset="0"/>
              </a:rPr>
              <a:t>最核心需求</a:t>
            </a:r>
            <a:r>
              <a:rPr lang="zh-CN" altLang="en-US" sz="2000" b="1">
                <a:ea typeface="等线" panose="02010600030101010101" pitchFamily="2" charset="-122"/>
                <a:cs typeface="Times New Roman" panose="02020603050405020304" pitchFamily="18" charset="0"/>
              </a:rPr>
              <a:t>：</a:t>
            </a:r>
            <a:endParaRPr lang="zh-CN" altLang="en-US" sz="2000">
              <a:ea typeface="等线" panose="02010600030101010101" pitchFamily="2" charset="-122"/>
              <a:cs typeface="Times New Roman" panose="02020603050405020304" pitchFamily="18" charset="0"/>
            </a:endParaRPr>
          </a:p>
        </p:txBody>
      </p:sp>
      <p:sp>
        <p:nvSpPr>
          <p:cNvPr id="14" name="矩形 13"/>
          <p:cNvSpPr>
            <a:spLocks noChangeArrowheads="1"/>
          </p:cNvSpPr>
          <p:nvPr/>
        </p:nvSpPr>
        <p:spPr bwMode="auto">
          <a:xfrm>
            <a:off x="3336925" y="6251575"/>
            <a:ext cx="50577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r>
              <a:rPr lang="zh-CN" altLang="zh-CN" sz="2000">
                <a:ea typeface="等线" panose="02010600030101010101" pitchFamily="2" charset="-122"/>
                <a:cs typeface="Times New Roman" panose="02020603050405020304" pitchFamily="18" charset="0"/>
              </a:rPr>
              <a:t>是【解决不同设备之间的通讯、数据传输】</a:t>
            </a:r>
            <a:endParaRPr lang="zh-CN" altLang="en-US" sz="2000">
              <a:ea typeface="等线" panose="02010600030101010101" pitchFamily="2" charset="-122"/>
              <a:cs typeface="Times New Roman" panose="02020603050405020304" pitchFamily="18" charset="0"/>
            </a:endParaRPr>
          </a:p>
        </p:txBody>
      </p:sp>
      <p:pic>
        <p:nvPicPr>
          <p:cNvPr id="15" name="图片 14"/>
          <p:cNvPicPr>
            <a:picLocks noChangeAspect="1"/>
          </p:cNvPicPr>
          <p:nvPr/>
        </p:nvPicPr>
        <p:blipFill>
          <a:blip r:embed="rId2"/>
          <a:stretch>
            <a:fillRect/>
          </a:stretch>
        </p:blipFill>
        <p:spPr>
          <a:xfrm>
            <a:off x="407733" y="1097923"/>
            <a:ext cx="4180395" cy="3017672"/>
          </a:xfrm>
          <a:prstGeom prst="rect">
            <a:avLst/>
          </a:prstGeom>
        </p:spPr>
      </p:pic>
    </p:spTree>
    <p:extLst>
      <p:ext uri="{BB962C8B-B14F-4D97-AF65-F5344CB8AC3E}">
        <p14:creationId xmlns:p14="http://schemas.microsoft.com/office/powerpoint/2010/main" val="251480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inVertic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4"/>
          <p:cNvSpPr>
            <a:spLocks noChangeArrowheads="1"/>
          </p:cNvSpPr>
          <p:nvPr/>
        </p:nvSpPr>
        <p:spPr bwMode="auto">
          <a:xfrm>
            <a:off x="5040313" y="2497138"/>
            <a:ext cx="2684240" cy="2415104"/>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3" name="L 形 16"/>
          <p:cNvSpPr>
            <a:spLocks/>
          </p:cNvSpPr>
          <p:nvPr/>
        </p:nvSpPr>
        <p:spPr bwMode="auto">
          <a:xfrm rot="16200000">
            <a:off x="5168235" y="2350606"/>
            <a:ext cx="2599663" cy="2768155"/>
          </a:xfrm>
          <a:custGeom>
            <a:avLst/>
            <a:gdLst>
              <a:gd name="T0" fmla="*/ 0 w 613411"/>
              <a:gd name="T1" fmla="*/ 0 h 2164629"/>
              <a:gd name="T2" fmla="*/ 0 w 613411"/>
              <a:gd name="T3" fmla="*/ 0 h 2164629"/>
              <a:gd name="T4" fmla="*/ 0 w 613411"/>
              <a:gd name="T5" fmla="*/ 2166071 h 2164629"/>
              <a:gd name="T6" fmla="*/ 612140 w 613411"/>
              <a:gd name="T7" fmla="*/ 2166071 h 2164629"/>
              <a:gd name="T8" fmla="*/ 612140 w 613411"/>
              <a:gd name="T9" fmla="*/ 2166071 h 2164629"/>
              <a:gd name="T10" fmla="*/ 0 w 613411"/>
              <a:gd name="T11" fmla="*/ 2166071 h 2164629"/>
              <a:gd name="T12" fmla="*/ 0 w 613411"/>
              <a:gd name="T13" fmla="*/ 0 h 21646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2164629">
                <a:moveTo>
                  <a:pt x="0" y="0"/>
                </a:moveTo>
                <a:lnTo>
                  <a:pt x="0" y="0"/>
                </a:lnTo>
                <a:lnTo>
                  <a:pt x="0" y="2164629"/>
                </a:lnTo>
                <a:lnTo>
                  <a:pt x="613411" y="2164629"/>
                </a:lnTo>
                <a:lnTo>
                  <a:pt x="0" y="2164629"/>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4" name="文本框 18"/>
          <p:cNvSpPr txBox="1">
            <a:spLocks noChangeArrowheads="1"/>
          </p:cNvSpPr>
          <p:nvPr/>
        </p:nvSpPr>
        <p:spPr bwMode="auto">
          <a:xfrm>
            <a:off x="5203825" y="2497138"/>
            <a:ext cx="264831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zh-CN" sz="7200" dirty="0">
                <a:solidFill>
                  <a:schemeClr val="bg1"/>
                </a:solidFill>
                <a:latin typeface="华文细黑" panose="02010600040101010101" pitchFamily="2" charset="-122"/>
                <a:ea typeface="华文细黑" panose="02010600040101010101" pitchFamily="2" charset="-122"/>
              </a:rPr>
              <a:t>谢谢观看</a:t>
            </a:r>
          </a:p>
        </p:txBody>
      </p:sp>
    </p:spTree>
    <p:extLst>
      <p:ext uri="{BB962C8B-B14F-4D97-AF65-F5344CB8AC3E}">
        <p14:creationId xmlns:p14="http://schemas.microsoft.com/office/powerpoint/2010/main" val="1134287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4"/>
          <p:cNvSpPr>
            <a:spLocks noChangeArrowheads="1"/>
          </p:cNvSpPr>
          <p:nvPr/>
        </p:nvSpPr>
        <p:spPr bwMode="auto">
          <a:xfrm>
            <a:off x="190500" y="149225"/>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3" name="L 形 16"/>
          <p:cNvSpPr>
            <a:spLocks/>
          </p:cNvSpPr>
          <p:nvPr/>
        </p:nvSpPr>
        <p:spPr bwMode="auto">
          <a:xfrm rot="16200000">
            <a:off x="3455987" y="-3016249"/>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4" name="文本框 18"/>
          <p:cNvSpPr txBox="1">
            <a:spLocks noChangeArrowheads="1"/>
          </p:cNvSpPr>
          <p:nvPr/>
        </p:nvSpPr>
        <p:spPr bwMode="auto">
          <a:xfrm>
            <a:off x="269875" y="196850"/>
            <a:ext cx="58070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dirty="0" smtClean="0">
                <a:solidFill>
                  <a:schemeClr val="bg1"/>
                </a:solidFill>
                <a:latin typeface="华文细黑" panose="02010600040101010101" pitchFamily="2" charset="-122"/>
                <a:ea typeface="华文细黑" panose="02010600040101010101" pitchFamily="2" charset="-122"/>
              </a:rPr>
              <a:t>消息</a:t>
            </a:r>
            <a:r>
              <a:rPr lang="zh-CN" altLang="en-US" dirty="0">
                <a:solidFill>
                  <a:schemeClr val="bg1"/>
                </a:solidFill>
                <a:latin typeface="华文细黑" panose="02010600040101010101" pitchFamily="2" charset="-122"/>
                <a:ea typeface="华文细黑" panose="02010600040101010101" pitchFamily="2" charset="-122"/>
              </a:rPr>
              <a:t>是怎么传输的</a:t>
            </a:r>
            <a:endParaRPr lang="zh-CN" altLang="zh-CN" dirty="0">
              <a:solidFill>
                <a:schemeClr val="bg1"/>
              </a:solidFill>
              <a:latin typeface="华文细黑" panose="02010600040101010101" pitchFamily="2" charset="-122"/>
              <a:ea typeface="华文细黑" panose="02010600040101010101" pitchFamily="2" charset="-122"/>
            </a:endParaRPr>
          </a:p>
        </p:txBody>
      </p:sp>
      <p:grpSp>
        <p:nvGrpSpPr>
          <p:cNvPr id="5" name="Group 5"/>
          <p:cNvGrpSpPr>
            <a:grpSpLocks/>
          </p:cNvGrpSpPr>
          <p:nvPr/>
        </p:nvGrpSpPr>
        <p:grpSpPr bwMode="auto">
          <a:xfrm>
            <a:off x="6853238" y="1238250"/>
            <a:ext cx="5140325" cy="3200400"/>
            <a:chOff x="0" y="0"/>
            <a:chExt cx="1765738" cy="1460938"/>
          </a:xfrm>
        </p:grpSpPr>
        <p:sp>
          <p:nvSpPr>
            <p:cNvPr id="6" name="流程图: 过程 10"/>
            <p:cNvSpPr>
              <a:spLocks noChangeArrowheads="1"/>
            </p:cNvSpPr>
            <p:nvPr/>
          </p:nvSpPr>
          <p:spPr bwMode="auto">
            <a:xfrm>
              <a:off x="0" y="0"/>
              <a:ext cx="1765738" cy="1460938"/>
            </a:xfrm>
            <a:prstGeom prst="flowChartProcess">
              <a:avLst/>
            </a:prstGeom>
            <a:noFill/>
            <a:ln w="9525">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7" name="直接连接符 11"/>
            <p:cNvCxnSpPr>
              <a:cxnSpLocks noChangeShapeType="1"/>
            </p:cNvCxnSpPr>
            <p:nvPr/>
          </p:nvCxnSpPr>
          <p:spPr bwMode="auto">
            <a:xfrm>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cxnSp>
          <p:nvCxnSpPr>
            <p:cNvPr id="8" name="直接连接符 12"/>
            <p:cNvCxnSpPr>
              <a:cxnSpLocks noChangeShapeType="1"/>
            </p:cNvCxnSpPr>
            <p:nvPr/>
          </p:nvCxnSpPr>
          <p:spPr bwMode="auto">
            <a:xfrm flipV="1">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grpSp>
      <p:sp>
        <p:nvSpPr>
          <p:cNvPr id="9" name="文本框 38"/>
          <p:cNvSpPr txBox="1">
            <a:spLocks noChangeArrowheads="1"/>
          </p:cNvSpPr>
          <p:nvPr/>
        </p:nvSpPr>
        <p:spPr bwMode="auto">
          <a:xfrm>
            <a:off x="147638" y="1122363"/>
            <a:ext cx="6581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400" dirty="0"/>
              <a:t>在网络中，所有的信息（如声音、图片、视频）转换为</a:t>
            </a:r>
            <a:r>
              <a:rPr lang="zh-CN" altLang="en-US" sz="2400" dirty="0">
                <a:solidFill>
                  <a:srgbClr val="FF0000"/>
                </a:solidFill>
              </a:rPr>
              <a:t>二进制（</a:t>
            </a:r>
            <a:r>
              <a:rPr lang="en-US" altLang="zh-CN" sz="2400" dirty="0">
                <a:solidFill>
                  <a:srgbClr val="FF0000"/>
                </a:solidFill>
              </a:rPr>
              <a:t>0</a:t>
            </a:r>
            <a:r>
              <a:rPr lang="zh-CN" altLang="en-US" sz="2400" dirty="0">
                <a:solidFill>
                  <a:srgbClr val="FF0000"/>
                </a:solidFill>
              </a:rPr>
              <a:t>和</a:t>
            </a:r>
            <a:r>
              <a:rPr lang="en-US" altLang="zh-CN" sz="2400" dirty="0">
                <a:solidFill>
                  <a:srgbClr val="FF0000"/>
                </a:solidFill>
              </a:rPr>
              <a:t>1</a:t>
            </a:r>
            <a:r>
              <a:rPr lang="zh-CN" altLang="en-US" sz="2400" dirty="0">
                <a:solidFill>
                  <a:srgbClr val="FF0000"/>
                </a:solidFill>
              </a:rPr>
              <a:t>）</a:t>
            </a:r>
            <a:r>
              <a:rPr lang="zh-CN" altLang="en-US" sz="2400" dirty="0"/>
              <a:t>，通过</a:t>
            </a:r>
            <a:r>
              <a:rPr lang="zh-CN" altLang="en-US" sz="2400" dirty="0">
                <a:solidFill>
                  <a:srgbClr val="FF0000"/>
                </a:solidFill>
              </a:rPr>
              <a:t>电磁波</a:t>
            </a:r>
            <a:r>
              <a:rPr lang="zh-CN" altLang="en-US" sz="2400" dirty="0"/>
              <a:t>（如无线电波、光波等）进行传递。</a:t>
            </a:r>
            <a:endParaRPr lang="en-US" altLang="zh-CN" sz="2400" dirty="0"/>
          </a:p>
        </p:txBody>
      </p:sp>
      <p:pic>
        <p:nvPicPr>
          <p:cNvPr id="1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6431" y="1420554"/>
            <a:ext cx="4833938"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3"/>
          <a:stretch>
            <a:fillRect/>
          </a:stretch>
        </p:blipFill>
        <p:spPr>
          <a:xfrm>
            <a:off x="414841" y="2698749"/>
            <a:ext cx="5108575" cy="2089610"/>
          </a:xfrm>
          <a:prstGeom prst="rect">
            <a:avLst/>
          </a:prstGeom>
        </p:spPr>
      </p:pic>
      <p:pic>
        <p:nvPicPr>
          <p:cNvPr id="12" name="图片 11"/>
          <p:cNvPicPr>
            <a:picLocks noChangeAspect="1"/>
          </p:cNvPicPr>
          <p:nvPr/>
        </p:nvPicPr>
        <p:blipFill>
          <a:blip r:embed="rId4"/>
          <a:stretch>
            <a:fillRect/>
          </a:stretch>
        </p:blipFill>
        <p:spPr>
          <a:xfrm>
            <a:off x="5710667" y="5375983"/>
            <a:ext cx="4105305" cy="1047758"/>
          </a:xfrm>
          <a:prstGeom prst="rect">
            <a:avLst/>
          </a:prstGeom>
        </p:spPr>
      </p:pic>
      <p:sp>
        <p:nvSpPr>
          <p:cNvPr id="13" name="矩形 12"/>
          <p:cNvSpPr/>
          <p:nvPr/>
        </p:nvSpPr>
        <p:spPr>
          <a:xfrm>
            <a:off x="414841" y="5484364"/>
            <a:ext cx="5216525" cy="830997"/>
          </a:xfrm>
          <a:prstGeom prst="rect">
            <a:avLst/>
          </a:prstGeom>
        </p:spPr>
        <p:txBody>
          <a:bodyPr wrap="square">
            <a:spAutoFit/>
          </a:bodyPr>
          <a:lstStyle/>
          <a:p>
            <a:r>
              <a:rPr lang="zh-CN" altLang="en-US" sz="2400" dirty="0"/>
              <a:t>比如：通过控制电磁波的频率来传递信息，频率高表示1，频率低表示0</a:t>
            </a:r>
          </a:p>
        </p:txBody>
      </p:sp>
    </p:spTree>
    <p:extLst>
      <p:ext uri="{BB962C8B-B14F-4D97-AF65-F5344CB8AC3E}">
        <p14:creationId xmlns:p14="http://schemas.microsoft.com/office/powerpoint/2010/main" val="142552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2189" y="148052"/>
            <a:ext cx="5350704" cy="523220"/>
          </a:xfrm>
          <a:prstGeom prst="rect">
            <a:avLst/>
          </a:prstGeom>
          <a:solidFill>
            <a:schemeClr val="accent2"/>
          </a:solidFill>
          <a:effectLst>
            <a:outerShdw blurRad="50800" dist="38100" dir="16200000" rotWithShape="0">
              <a:prstClr val="black">
                <a:alpha val="40000"/>
              </a:prstClr>
            </a:outerShdw>
          </a:effectLst>
        </p:spPr>
        <p:txBody>
          <a:bodyPr wrap="square">
            <a:spAutoFit/>
          </a:bodyPr>
          <a:lstStyle/>
          <a:p>
            <a:r>
              <a:rPr lang="zh-CN" altLang="en-US" sz="2800" b="1" dirty="0" smtClean="0"/>
              <a:t>扩展：图片是怎么转换为</a:t>
            </a:r>
            <a:r>
              <a:rPr lang="en-US" altLang="zh-CN" sz="2800" b="1" dirty="0" smtClean="0"/>
              <a:t>0</a:t>
            </a:r>
            <a:r>
              <a:rPr lang="zh-CN" altLang="en-US" sz="2800" b="1" dirty="0" smtClean="0"/>
              <a:t>和</a:t>
            </a:r>
            <a:r>
              <a:rPr lang="en-US" altLang="zh-CN" sz="2800" b="1" dirty="0" smtClean="0"/>
              <a:t>1</a:t>
            </a:r>
            <a:r>
              <a:rPr lang="zh-CN" altLang="en-US" sz="2800" b="1" dirty="0" smtClean="0"/>
              <a:t>的</a:t>
            </a:r>
            <a:endParaRPr lang="zh-CN" altLang="en-US" sz="2800" b="1" dirty="0"/>
          </a:p>
        </p:txBody>
      </p:sp>
      <p:pic>
        <p:nvPicPr>
          <p:cNvPr id="4" name="图片 3"/>
          <p:cNvPicPr>
            <a:picLocks noChangeAspect="1"/>
          </p:cNvPicPr>
          <p:nvPr/>
        </p:nvPicPr>
        <p:blipFill>
          <a:blip r:embed="rId2"/>
          <a:stretch>
            <a:fillRect/>
          </a:stretch>
        </p:blipFill>
        <p:spPr>
          <a:xfrm>
            <a:off x="468146" y="842764"/>
            <a:ext cx="1912499" cy="2107339"/>
          </a:xfrm>
          <a:prstGeom prst="rect">
            <a:avLst/>
          </a:prstGeom>
        </p:spPr>
      </p:pic>
      <p:pic>
        <p:nvPicPr>
          <p:cNvPr id="7" name="图片 6"/>
          <p:cNvPicPr>
            <a:picLocks noChangeAspect="1"/>
          </p:cNvPicPr>
          <p:nvPr/>
        </p:nvPicPr>
        <p:blipFill>
          <a:blip r:embed="rId3"/>
          <a:stretch>
            <a:fillRect/>
          </a:stretch>
        </p:blipFill>
        <p:spPr>
          <a:xfrm>
            <a:off x="2548183" y="943370"/>
            <a:ext cx="2204863" cy="1736330"/>
          </a:xfrm>
          <a:prstGeom prst="rect">
            <a:avLst/>
          </a:prstGeom>
        </p:spPr>
      </p:pic>
      <p:pic>
        <p:nvPicPr>
          <p:cNvPr id="8" name="图片 7"/>
          <p:cNvPicPr>
            <a:picLocks noChangeAspect="1"/>
          </p:cNvPicPr>
          <p:nvPr/>
        </p:nvPicPr>
        <p:blipFill>
          <a:blip r:embed="rId4"/>
          <a:stretch>
            <a:fillRect/>
          </a:stretch>
        </p:blipFill>
        <p:spPr>
          <a:xfrm>
            <a:off x="5784851" y="492936"/>
            <a:ext cx="2282157" cy="2396264"/>
          </a:xfrm>
          <a:prstGeom prst="rect">
            <a:avLst/>
          </a:prstGeom>
        </p:spPr>
      </p:pic>
      <p:pic>
        <p:nvPicPr>
          <p:cNvPr id="9" name="图片 8"/>
          <p:cNvPicPr>
            <a:picLocks noChangeAspect="1"/>
          </p:cNvPicPr>
          <p:nvPr/>
        </p:nvPicPr>
        <p:blipFill>
          <a:blip r:embed="rId5"/>
          <a:stretch>
            <a:fillRect/>
          </a:stretch>
        </p:blipFill>
        <p:spPr>
          <a:xfrm>
            <a:off x="8645459" y="705256"/>
            <a:ext cx="2196033" cy="1985182"/>
          </a:xfrm>
          <a:prstGeom prst="rect">
            <a:avLst/>
          </a:prstGeom>
        </p:spPr>
      </p:pic>
      <p:pic>
        <p:nvPicPr>
          <p:cNvPr id="10" name="图片 9"/>
          <p:cNvPicPr>
            <a:picLocks noChangeAspect="1"/>
          </p:cNvPicPr>
          <p:nvPr/>
        </p:nvPicPr>
        <p:blipFill>
          <a:blip r:embed="rId6"/>
          <a:stretch>
            <a:fillRect/>
          </a:stretch>
        </p:blipFill>
        <p:spPr>
          <a:xfrm>
            <a:off x="383727" y="3931392"/>
            <a:ext cx="1986283" cy="2110426"/>
          </a:xfrm>
          <a:prstGeom prst="rect">
            <a:avLst/>
          </a:prstGeom>
        </p:spPr>
      </p:pic>
      <p:pic>
        <p:nvPicPr>
          <p:cNvPr id="11" name="图片 10"/>
          <p:cNvPicPr>
            <a:picLocks noChangeAspect="1"/>
          </p:cNvPicPr>
          <p:nvPr/>
        </p:nvPicPr>
        <p:blipFill>
          <a:blip r:embed="rId7"/>
          <a:stretch>
            <a:fillRect/>
          </a:stretch>
        </p:blipFill>
        <p:spPr>
          <a:xfrm>
            <a:off x="2556260" y="4109856"/>
            <a:ext cx="2188182" cy="1931962"/>
          </a:xfrm>
          <a:prstGeom prst="rect">
            <a:avLst/>
          </a:prstGeom>
        </p:spPr>
      </p:pic>
      <p:grpSp>
        <p:nvGrpSpPr>
          <p:cNvPr id="12" name="Group 5"/>
          <p:cNvGrpSpPr>
            <a:grpSpLocks/>
          </p:cNvGrpSpPr>
          <p:nvPr/>
        </p:nvGrpSpPr>
        <p:grpSpPr bwMode="auto">
          <a:xfrm>
            <a:off x="305961" y="723905"/>
            <a:ext cx="4593946" cy="2387600"/>
            <a:chOff x="0" y="0"/>
            <a:chExt cx="1765738" cy="1460938"/>
          </a:xfrm>
        </p:grpSpPr>
        <p:sp>
          <p:nvSpPr>
            <p:cNvPr id="13" name="流程图: 过程 10"/>
            <p:cNvSpPr>
              <a:spLocks noChangeArrowheads="1"/>
            </p:cNvSpPr>
            <p:nvPr/>
          </p:nvSpPr>
          <p:spPr bwMode="auto">
            <a:xfrm>
              <a:off x="0" y="0"/>
              <a:ext cx="1765738" cy="1460938"/>
            </a:xfrm>
            <a:prstGeom prst="flowChartProcess">
              <a:avLst/>
            </a:prstGeom>
            <a:noFill/>
            <a:ln w="9525">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14" name="直接连接符 11"/>
            <p:cNvCxnSpPr>
              <a:cxnSpLocks noChangeShapeType="1"/>
            </p:cNvCxnSpPr>
            <p:nvPr/>
          </p:nvCxnSpPr>
          <p:spPr bwMode="auto">
            <a:xfrm>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cxnSp>
          <p:nvCxnSpPr>
            <p:cNvPr id="15" name="直接连接符 12"/>
            <p:cNvCxnSpPr>
              <a:cxnSpLocks noChangeShapeType="1"/>
            </p:cNvCxnSpPr>
            <p:nvPr/>
          </p:nvCxnSpPr>
          <p:spPr bwMode="auto">
            <a:xfrm flipV="1">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grpSp>
      <p:grpSp>
        <p:nvGrpSpPr>
          <p:cNvPr id="16" name="Group 5"/>
          <p:cNvGrpSpPr>
            <a:grpSpLocks/>
          </p:cNvGrpSpPr>
          <p:nvPr/>
        </p:nvGrpSpPr>
        <p:grpSpPr bwMode="auto">
          <a:xfrm>
            <a:off x="5705463" y="338456"/>
            <a:ext cx="5387987" cy="2705224"/>
            <a:chOff x="0" y="0"/>
            <a:chExt cx="1765738" cy="1460938"/>
          </a:xfrm>
        </p:grpSpPr>
        <p:sp>
          <p:nvSpPr>
            <p:cNvPr id="17" name="流程图: 过程 10"/>
            <p:cNvSpPr>
              <a:spLocks noChangeArrowheads="1"/>
            </p:cNvSpPr>
            <p:nvPr/>
          </p:nvSpPr>
          <p:spPr bwMode="auto">
            <a:xfrm>
              <a:off x="0" y="0"/>
              <a:ext cx="1765738" cy="1460938"/>
            </a:xfrm>
            <a:prstGeom prst="flowChartProcess">
              <a:avLst/>
            </a:prstGeom>
            <a:noFill/>
            <a:ln w="9525">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18" name="直接连接符 11"/>
            <p:cNvCxnSpPr>
              <a:cxnSpLocks noChangeShapeType="1"/>
            </p:cNvCxnSpPr>
            <p:nvPr/>
          </p:nvCxnSpPr>
          <p:spPr bwMode="auto">
            <a:xfrm>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cxnSp>
          <p:nvCxnSpPr>
            <p:cNvPr id="19" name="直接连接符 12"/>
            <p:cNvCxnSpPr>
              <a:cxnSpLocks noChangeShapeType="1"/>
            </p:cNvCxnSpPr>
            <p:nvPr/>
          </p:nvCxnSpPr>
          <p:spPr bwMode="auto">
            <a:xfrm flipV="1">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grpSp>
      <p:grpSp>
        <p:nvGrpSpPr>
          <p:cNvPr id="20" name="Group 5"/>
          <p:cNvGrpSpPr>
            <a:grpSpLocks/>
          </p:cNvGrpSpPr>
          <p:nvPr/>
        </p:nvGrpSpPr>
        <p:grpSpPr bwMode="auto">
          <a:xfrm>
            <a:off x="296228" y="3855701"/>
            <a:ext cx="4803391" cy="2319337"/>
            <a:chOff x="0" y="0"/>
            <a:chExt cx="1765738" cy="1460938"/>
          </a:xfrm>
        </p:grpSpPr>
        <p:sp>
          <p:nvSpPr>
            <p:cNvPr id="21" name="流程图: 过程 10"/>
            <p:cNvSpPr>
              <a:spLocks noChangeArrowheads="1"/>
            </p:cNvSpPr>
            <p:nvPr/>
          </p:nvSpPr>
          <p:spPr bwMode="auto">
            <a:xfrm>
              <a:off x="0" y="0"/>
              <a:ext cx="1765738" cy="1460938"/>
            </a:xfrm>
            <a:prstGeom prst="flowChartProcess">
              <a:avLst/>
            </a:prstGeom>
            <a:noFill/>
            <a:ln w="9525">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22" name="直接连接符 11"/>
            <p:cNvCxnSpPr>
              <a:cxnSpLocks noChangeShapeType="1"/>
            </p:cNvCxnSpPr>
            <p:nvPr/>
          </p:nvCxnSpPr>
          <p:spPr bwMode="auto">
            <a:xfrm>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cxnSp>
          <p:nvCxnSpPr>
            <p:cNvPr id="23" name="直接连接符 12"/>
            <p:cNvCxnSpPr>
              <a:cxnSpLocks noChangeShapeType="1"/>
            </p:cNvCxnSpPr>
            <p:nvPr/>
          </p:nvCxnSpPr>
          <p:spPr bwMode="auto">
            <a:xfrm flipV="1">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grpSp>
      <p:sp>
        <p:nvSpPr>
          <p:cNvPr id="28" name="矩形 27"/>
          <p:cNvSpPr/>
          <p:nvPr/>
        </p:nvSpPr>
        <p:spPr>
          <a:xfrm>
            <a:off x="201239" y="3083323"/>
            <a:ext cx="5107361" cy="738664"/>
          </a:xfrm>
          <a:prstGeom prst="rect">
            <a:avLst/>
          </a:prstGeom>
        </p:spPr>
        <p:txBody>
          <a:bodyPr wrap="square">
            <a:spAutoFit/>
          </a:bodyPr>
          <a:lstStyle/>
          <a:p>
            <a:r>
              <a:rPr lang="zh-CN" altLang="en-US" sz="2400" b="1" dirty="0" smtClean="0"/>
              <a:t>一个二进制位</a:t>
            </a:r>
            <a:r>
              <a:rPr lang="en-US" altLang="zh-CN" dirty="0" smtClean="0"/>
              <a:t>-0</a:t>
            </a:r>
            <a:r>
              <a:rPr lang="zh-CN" altLang="en-US" dirty="0" smtClean="0"/>
              <a:t>、</a:t>
            </a:r>
            <a:r>
              <a:rPr lang="en-US" altLang="zh-CN" dirty="0" smtClean="0"/>
              <a:t>1</a:t>
            </a:r>
          </a:p>
          <a:p>
            <a:r>
              <a:rPr lang="zh-CN" altLang="en-US" dirty="0" smtClean="0"/>
              <a:t>一个像素点表示两种颜色，黑色和白色</a:t>
            </a:r>
            <a:r>
              <a:rPr lang="en-US" altLang="zh-CN" dirty="0" smtClean="0"/>
              <a:t>(</a:t>
            </a:r>
            <a:r>
              <a:rPr lang="zh-CN" altLang="en-US" dirty="0" smtClean="0"/>
              <a:t>黑白图片</a:t>
            </a:r>
            <a:r>
              <a:rPr lang="en-US" altLang="zh-CN" dirty="0" smtClean="0"/>
              <a:t>)</a:t>
            </a:r>
            <a:endParaRPr lang="zh-CN" altLang="en-US" dirty="0"/>
          </a:p>
        </p:txBody>
      </p:sp>
      <p:sp>
        <p:nvSpPr>
          <p:cNvPr id="29" name="矩形 28"/>
          <p:cNvSpPr/>
          <p:nvPr/>
        </p:nvSpPr>
        <p:spPr>
          <a:xfrm>
            <a:off x="9672682" y="4311725"/>
            <a:ext cx="1992268" cy="1815882"/>
          </a:xfrm>
          <a:prstGeom prst="rect">
            <a:avLst/>
          </a:prstGeom>
        </p:spPr>
        <p:txBody>
          <a:bodyPr wrap="square">
            <a:spAutoFit/>
          </a:bodyPr>
          <a:lstStyle/>
          <a:p>
            <a:r>
              <a:rPr lang="zh-CN" altLang="en-US" sz="2800" b="1" dirty="0" smtClean="0"/>
              <a:t>二进制位数越多，可以表示的颜色就越丰富</a:t>
            </a:r>
            <a:endParaRPr lang="zh-CN" altLang="en-US" sz="2800" b="1" dirty="0"/>
          </a:p>
        </p:txBody>
      </p:sp>
      <p:sp>
        <p:nvSpPr>
          <p:cNvPr id="30" name="矩形 29"/>
          <p:cNvSpPr/>
          <p:nvPr/>
        </p:nvSpPr>
        <p:spPr>
          <a:xfrm>
            <a:off x="5933394" y="3043680"/>
            <a:ext cx="5107361" cy="738664"/>
          </a:xfrm>
          <a:prstGeom prst="rect">
            <a:avLst/>
          </a:prstGeom>
        </p:spPr>
        <p:txBody>
          <a:bodyPr wrap="square">
            <a:spAutoFit/>
          </a:bodyPr>
          <a:lstStyle/>
          <a:p>
            <a:r>
              <a:rPr lang="zh-CN" altLang="en-US" sz="2400" b="1" dirty="0" smtClean="0"/>
              <a:t>两个二进制位</a:t>
            </a:r>
            <a:r>
              <a:rPr lang="en-US" altLang="zh-CN" dirty="0" smtClean="0"/>
              <a:t>-00</a:t>
            </a:r>
            <a:r>
              <a:rPr lang="zh-CN" altLang="en-US" dirty="0" smtClean="0"/>
              <a:t>、</a:t>
            </a:r>
            <a:r>
              <a:rPr lang="en-US" altLang="zh-CN" dirty="0" smtClean="0"/>
              <a:t>01</a:t>
            </a:r>
            <a:r>
              <a:rPr lang="zh-CN" altLang="en-US" dirty="0" smtClean="0"/>
              <a:t>、</a:t>
            </a:r>
            <a:r>
              <a:rPr lang="en-US" altLang="zh-CN" dirty="0" smtClean="0"/>
              <a:t>10</a:t>
            </a:r>
            <a:r>
              <a:rPr lang="zh-CN" altLang="en-US" dirty="0" smtClean="0"/>
              <a:t>、</a:t>
            </a:r>
            <a:r>
              <a:rPr lang="en-US" altLang="zh-CN" dirty="0" smtClean="0"/>
              <a:t>11</a:t>
            </a:r>
          </a:p>
          <a:p>
            <a:r>
              <a:rPr lang="zh-CN" altLang="en-US" dirty="0" smtClean="0"/>
              <a:t>一个像素点表示</a:t>
            </a:r>
            <a:r>
              <a:rPr lang="en-US" altLang="zh-CN" dirty="0" smtClean="0"/>
              <a:t>4</a:t>
            </a:r>
            <a:r>
              <a:rPr lang="zh-CN" altLang="en-US" dirty="0" smtClean="0"/>
              <a:t>种颜色</a:t>
            </a:r>
            <a:endParaRPr lang="zh-CN" altLang="en-US" dirty="0"/>
          </a:p>
        </p:txBody>
      </p:sp>
      <p:sp>
        <p:nvSpPr>
          <p:cNvPr id="31" name="矩形 30"/>
          <p:cNvSpPr/>
          <p:nvPr/>
        </p:nvSpPr>
        <p:spPr>
          <a:xfrm>
            <a:off x="245729" y="6175038"/>
            <a:ext cx="6066171" cy="738664"/>
          </a:xfrm>
          <a:prstGeom prst="rect">
            <a:avLst/>
          </a:prstGeom>
        </p:spPr>
        <p:txBody>
          <a:bodyPr wrap="square">
            <a:spAutoFit/>
          </a:bodyPr>
          <a:lstStyle/>
          <a:p>
            <a:r>
              <a:rPr lang="zh-CN" altLang="en-US" sz="2400" b="1" dirty="0" smtClean="0"/>
              <a:t>八个二进制位</a:t>
            </a:r>
            <a:r>
              <a:rPr lang="en-US" altLang="zh-CN" dirty="0" smtClean="0"/>
              <a:t>-00000000</a:t>
            </a:r>
            <a:r>
              <a:rPr lang="zh-CN" altLang="en-US" dirty="0" smtClean="0"/>
              <a:t>、</a:t>
            </a:r>
            <a:r>
              <a:rPr lang="en-US" altLang="zh-CN" dirty="0"/>
              <a:t> </a:t>
            </a:r>
            <a:r>
              <a:rPr lang="en-US" altLang="zh-CN" dirty="0" smtClean="0"/>
              <a:t>00000101 </a:t>
            </a:r>
            <a:r>
              <a:rPr lang="zh-CN" altLang="en-US" dirty="0" smtClean="0"/>
              <a:t>、</a:t>
            </a:r>
            <a:r>
              <a:rPr lang="en-US" altLang="zh-CN" dirty="0"/>
              <a:t> </a:t>
            </a:r>
            <a:r>
              <a:rPr lang="en-US" altLang="zh-CN" dirty="0" smtClean="0"/>
              <a:t>00000111……</a:t>
            </a:r>
          </a:p>
          <a:p>
            <a:r>
              <a:rPr lang="zh-CN" altLang="en-US" dirty="0" smtClean="0"/>
              <a:t>一个像素点表示</a:t>
            </a:r>
            <a:r>
              <a:rPr lang="en-US" altLang="zh-CN" dirty="0" smtClean="0"/>
              <a:t>256</a:t>
            </a:r>
            <a:r>
              <a:rPr lang="zh-CN" altLang="en-US" dirty="0" smtClean="0"/>
              <a:t>种颜色</a:t>
            </a:r>
            <a:endParaRPr lang="zh-CN" altLang="en-US" dirty="0"/>
          </a:p>
        </p:txBody>
      </p:sp>
      <p:pic>
        <p:nvPicPr>
          <p:cNvPr id="34" name="图片 33" descr="色调与色彩搭配的基础知识_ps新手教程 - Powered by Discuz!"/>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20214" y="3993847"/>
            <a:ext cx="2579706" cy="2550523"/>
          </a:xfrm>
          <a:prstGeom prst="rect">
            <a:avLst/>
          </a:prstGeom>
          <a:noFill/>
          <a:ln>
            <a:noFill/>
          </a:ln>
        </p:spPr>
      </p:pic>
    </p:spTree>
    <p:extLst>
      <p:ext uri="{BB962C8B-B14F-4D97-AF65-F5344CB8AC3E}">
        <p14:creationId xmlns:p14="http://schemas.microsoft.com/office/powerpoint/2010/main" val="116425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1000"/>
                                        <p:tgtEl>
                                          <p:spTgt spid="28"/>
                                        </p:tgtEl>
                                      </p:cBhvr>
                                    </p:animEffect>
                                    <p:anim calcmode="lin" valueType="num">
                                      <p:cBhvr>
                                        <p:cTn id="26" dur="1000" fill="hold"/>
                                        <p:tgtEl>
                                          <p:spTgt spid="28"/>
                                        </p:tgtEl>
                                        <p:attrNameLst>
                                          <p:attrName>ppt_x</p:attrName>
                                        </p:attrNameLst>
                                      </p:cBhvr>
                                      <p:tavLst>
                                        <p:tav tm="0">
                                          <p:val>
                                            <p:strVal val="#ppt_x"/>
                                          </p:val>
                                        </p:tav>
                                        <p:tav tm="100000">
                                          <p:val>
                                            <p:strVal val="#ppt_x"/>
                                          </p:val>
                                        </p:tav>
                                      </p:tavLst>
                                    </p:anim>
                                    <p:anim calcmode="lin" valueType="num">
                                      <p:cBhvr>
                                        <p:cTn id="2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heel(1)">
                                      <p:cBhvr>
                                        <p:cTn id="35" dur="20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barn(inVertical)">
                                      <p:cBhvr>
                                        <p:cTn id="51" dur="500"/>
                                        <p:tgtEl>
                                          <p:spTgt spid="34"/>
                                        </p:tgtEl>
                                      </p:cBhvr>
                                    </p:animEffect>
                                  </p:childTnLst>
                                </p:cTn>
                              </p:par>
                              <p:par>
                                <p:cTn id="52" presetID="14" presetClass="entr" presetSubtype="10" fill="hold" nodeType="withEffect">
                                  <p:stCondLst>
                                    <p:cond delay="0"/>
                                  </p:stCondLst>
                                  <p:childTnLst>
                                    <p:set>
                                      <p:cBhvr>
                                        <p:cTn id="53"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54"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9" y="888912"/>
            <a:ext cx="2132814" cy="2298699"/>
          </a:xfrm>
          <a:prstGeom prst="rect">
            <a:avLst/>
          </a:prstGeom>
        </p:spPr>
      </p:pic>
      <p:sp>
        <p:nvSpPr>
          <p:cNvPr id="4" name="矩形 3"/>
          <p:cNvSpPr/>
          <p:nvPr/>
        </p:nvSpPr>
        <p:spPr>
          <a:xfrm>
            <a:off x="182189" y="148052"/>
            <a:ext cx="5350704" cy="523220"/>
          </a:xfrm>
          <a:prstGeom prst="rect">
            <a:avLst/>
          </a:prstGeom>
          <a:solidFill>
            <a:schemeClr val="accent2"/>
          </a:solidFill>
          <a:effectLst>
            <a:outerShdw blurRad="50800" dist="38100" dir="16200000" rotWithShape="0">
              <a:prstClr val="black">
                <a:alpha val="40000"/>
              </a:prstClr>
            </a:outerShdw>
          </a:effectLst>
        </p:spPr>
        <p:txBody>
          <a:bodyPr wrap="square">
            <a:spAutoFit/>
          </a:bodyPr>
          <a:lstStyle/>
          <a:p>
            <a:r>
              <a:rPr lang="zh-CN" altLang="en-US" sz="2800" b="1" dirty="0" smtClean="0"/>
              <a:t>扩展：声音是怎么转换为</a:t>
            </a:r>
            <a:r>
              <a:rPr lang="en-US" altLang="zh-CN" sz="2800" b="1" dirty="0" smtClean="0"/>
              <a:t>0</a:t>
            </a:r>
            <a:r>
              <a:rPr lang="zh-CN" altLang="en-US" sz="2800" b="1" dirty="0" smtClean="0"/>
              <a:t>和</a:t>
            </a:r>
            <a:r>
              <a:rPr lang="en-US" altLang="zh-CN" sz="2800" b="1" dirty="0" smtClean="0"/>
              <a:t>1</a:t>
            </a:r>
            <a:r>
              <a:rPr lang="zh-CN" altLang="en-US" sz="2800" b="1" dirty="0" smtClean="0"/>
              <a:t>的</a:t>
            </a:r>
            <a:endParaRPr lang="zh-CN" altLang="en-US" sz="2800" b="1" dirty="0"/>
          </a:p>
        </p:txBody>
      </p:sp>
      <p:pic>
        <p:nvPicPr>
          <p:cNvPr id="5" name="图片 4"/>
          <p:cNvPicPr>
            <a:picLocks noChangeAspect="1"/>
          </p:cNvPicPr>
          <p:nvPr/>
        </p:nvPicPr>
        <p:blipFill>
          <a:blip r:embed="rId4"/>
          <a:stretch>
            <a:fillRect/>
          </a:stretch>
        </p:blipFill>
        <p:spPr>
          <a:xfrm>
            <a:off x="2337905" y="888912"/>
            <a:ext cx="3734269" cy="1358664"/>
          </a:xfrm>
          <a:prstGeom prst="rect">
            <a:avLst/>
          </a:prstGeom>
        </p:spPr>
      </p:pic>
      <p:sp>
        <p:nvSpPr>
          <p:cNvPr id="6" name="矩形 5"/>
          <p:cNvSpPr/>
          <p:nvPr/>
        </p:nvSpPr>
        <p:spPr>
          <a:xfrm>
            <a:off x="6450785" y="980987"/>
            <a:ext cx="2405651" cy="830997"/>
          </a:xfrm>
          <a:prstGeom prst="rect">
            <a:avLst/>
          </a:prstGeom>
        </p:spPr>
        <p:txBody>
          <a:bodyPr wrap="square">
            <a:spAutoFit/>
          </a:bodyPr>
          <a:lstStyle/>
          <a:p>
            <a:r>
              <a:rPr lang="zh-CN" altLang="en-US" sz="2400" dirty="0" smtClean="0"/>
              <a:t>第一步：采样，</a:t>
            </a:r>
            <a:r>
              <a:rPr lang="en-US" altLang="zh-CN" sz="2400" dirty="0" smtClean="0"/>
              <a:t>1</a:t>
            </a:r>
            <a:r>
              <a:rPr lang="zh-CN" altLang="en-US" sz="2400" dirty="0" smtClean="0"/>
              <a:t>秒钟</a:t>
            </a:r>
            <a:r>
              <a:rPr lang="en-US" altLang="zh-CN" sz="2400" dirty="0" smtClean="0"/>
              <a:t>10</a:t>
            </a:r>
            <a:r>
              <a:rPr lang="zh-CN" altLang="en-US" sz="2400" dirty="0" smtClean="0"/>
              <a:t>次</a:t>
            </a:r>
            <a:endParaRPr lang="zh-CN" altLang="en-US" sz="2400" dirty="0"/>
          </a:p>
        </p:txBody>
      </p:sp>
      <p:pic>
        <p:nvPicPr>
          <p:cNvPr id="7" name="图片 6"/>
          <p:cNvPicPr>
            <a:picLocks noChangeAspect="1"/>
          </p:cNvPicPr>
          <p:nvPr/>
        </p:nvPicPr>
        <p:blipFill>
          <a:blip r:embed="rId5"/>
          <a:stretch>
            <a:fillRect/>
          </a:stretch>
        </p:blipFill>
        <p:spPr>
          <a:xfrm>
            <a:off x="9527711" y="1669207"/>
            <a:ext cx="2558051" cy="978078"/>
          </a:xfrm>
          <a:prstGeom prst="rect">
            <a:avLst/>
          </a:prstGeom>
        </p:spPr>
      </p:pic>
      <p:sp>
        <p:nvSpPr>
          <p:cNvPr id="8" name="矩形 7"/>
          <p:cNvSpPr/>
          <p:nvPr/>
        </p:nvSpPr>
        <p:spPr>
          <a:xfrm>
            <a:off x="9396184" y="879753"/>
            <a:ext cx="2757716" cy="830997"/>
          </a:xfrm>
          <a:prstGeom prst="rect">
            <a:avLst/>
          </a:prstGeom>
        </p:spPr>
        <p:txBody>
          <a:bodyPr wrap="square">
            <a:spAutoFit/>
          </a:bodyPr>
          <a:lstStyle/>
          <a:p>
            <a:r>
              <a:rPr lang="zh-CN" altLang="en-US" sz="2400" dirty="0" smtClean="0"/>
              <a:t>提高采样频率：</a:t>
            </a:r>
            <a:r>
              <a:rPr lang="en-US" altLang="zh-CN" sz="2400" dirty="0" smtClean="0"/>
              <a:t>1</a:t>
            </a:r>
            <a:r>
              <a:rPr lang="zh-CN" altLang="en-US" sz="2400" dirty="0" smtClean="0"/>
              <a:t>秒</a:t>
            </a:r>
            <a:r>
              <a:rPr lang="en-US" altLang="zh-CN" sz="2400" dirty="0" smtClean="0"/>
              <a:t>20</a:t>
            </a:r>
            <a:r>
              <a:rPr lang="zh-CN" altLang="en-US" sz="2400" dirty="0" smtClean="0"/>
              <a:t>次、</a:t>
            </a:r>
            <a:r>
              <a:rPr lang="en-US" altLang="zh-CN" sz="2400" dirty="0" smtClean="0"/>
              <a:t>30</a:t>
            </a:r>
            <a:r>
              <a:rPr lang="zh-CN" altLang="en-US" sz="2400" dirty="0" smtClean="0"/>
              <a:t>次</a:t>
            </a:r>
            <a:r>
              <a:rPr lang="en-US" altLang="zh-CN" sz="2400" dirty="0" smtClean="0"/>
              <a:t>……</a:t>
            </a:r>
            <a:endParaRPr lang="zh-CN" altLang="en-US" sz="2400" dirty="0"/>
          </a:p>
        </p:txBody>
      </p:sp>
      <p:sp>
        <p:nvSpPr>
          <p:cNvPr id="10" name="矩形 9"/>
          <p:cNvSpPr/>
          <p:nvPr/>
        </p:nvSpPr>
        <p:spPr>
          <a:xfrm>
            <a:off x="0" y="4732324"/>
            <a:ext cx="2090170" cy="1569660"/>
          </a:xfrm>
          <a:prstGeom prst="rect">
            <a:avLst/>
          </a:prstGeom>
        </p:spPr>
        <p:txBody>
          <a:bodyPr wrap="square">
            <a:spAutoFit/>
          </a:bodyPr>
          <a:lstStyle/>
          <a:p>
            <a:r>
              <a:rPr lang="zh-CN" altLang="en-US" sz="2400" dirty="0" smtClean="0"/>
              <a:t>第二步：量化</a:t>
            </a:r>
            <a:r>
              <a:rPr lang="en-US" altLang="zh-CN" sz="2400" dirty="0" smtClean="0"/>
              <a:t/>
            </a:r>
            <a:br>
              <a:rPr lang="en-US" altLang="zh-CN" sz="2400" dirty="0" smtClean="0"/>
            </a:br>
            <a:r>
              <a:rPr lang="zh-CN" altLang="en-US" sz="2400" dirty="0" smtClean="0"/>
              <a:t>比如分数：</a:t>
            </a:r>
            <a:r>
              <a:rPr lang="en-US" altLang="zh-CN" sz="2400" dirty="0" smtClean="0"/>
              <a:t>100-90</a:t>
            </a:r>
            <a:r>
              <a:rPr lang="zh-CN" altLang="en-US" sz="2400" dirty="0" smtClean="0"/>
              <a:t>为</a:t>
            </a:r>
            <a:r>
              <a:rPr lang="en-US" altLang="zh-CN" sz="2400" dirty="0" smtClean="0"/>
              <a:t>A</a:t>
            </a:r>
            <a:r>
              <a:rPr lang="zh-CN" altLang="en-US" sz="2400" dirty="0" smtClean="0"/>
              <a:t>，</a:t>
            </a:r>
            <a:r>
              <a:rPr lang="en-US" altLang="zh-CN" sz="2400" dirty="0" smtClean="0"/>
              <a:t>89-80</a:t>
            </a:r>
            <a:r>
              <a:rPr lang="zh-CN" altLang="en-US" sz="2400" dirty="0" smtClean="0"/>
              <a:t>为</a:t>
            </a:r>
            <a:r>
              <a:rPr lang="en-US" altLang="zh-CN" sz="2400" dirty="0" smtClean="0"/>
              <a:t>B…… </a:t>
            </a:r>
            <a:endParaRPr lang="zh-CN" altLang="en-US" sz="2400" dirty="0"/>
          </a:p>
        </p:txBody>
      </p:sp>
      <p:sp>
        <p:nvSpPr>
          <p:cNvPr id="13" name="矩形 12"/>
          <p:cNvSpPr/>
          <p:nvPr/>
        </p:nvSpPr>
        <p:spPr>
          <a:xfrm>
            <a:off x="5532893" y="4546629"/>
            <a:ext cx="1230098" cy="1200329"/>
          </a:xfrm>
          <a:prstGeom prst="rect">
            <a:avLst/>
          </a:prstGeom>
        </p:spPr>
        <p:txBody>
          <a:bodyPr wrap="square">
            <a:spAutoFit/>
          </a:bodyPr>
          <a:lstStyle/>
          <a:p>
            <a:r>
              <a:rPr lang="zh-CN" altLang="en-US" sz="2400" dirty="0" smtClean="0"/>
              <a:t>第三步：编码</a:t>
            </a:r>
            <a:r>
              <a:rPr lang="en-US" altLang="zh-CN" sz="2400" dirty="0" smtClean="0"/>
              <a:t/>
            </a:r>
            <a:br>
              <a:rPr lang="en-US" altLang="zh-CN" sz="2400" dirty="0" smtClean="0"/>
            </a:br>
            <a:endParaRPr lang="zh-CN" altLang="en-US" sz="2400" dirty="0"/>
          </a:p>
        </p:txBody>
      </p:sp>
      <p:pic>
        <p:nvPicPr>
          <p:cNvPr id="14" name="图片 13"/>
          <p:cNvPicPr>
            <a:picLocks noChangeAspect="1"/>
          </p:cNvPicPr>
          <p:nvPr/>
        </p:nvPicPr>
        <p:blipFill rotWithShape="1">
          <a:blip r:embed="rId6"/>
          <a:srcRect b="8864"/>
          <a:stretch/>
        </p:blipFill>
        <p:spPr>
          <a:xfrm>
            <a:off x="4205039" y="2374594"/>
            <a:ext cx="5058193" cy="1745649"/>
          </a:xfrm>
          <a:prstGeom prst="rect">
            <a:avLst/>
          </a:prstGeom>
        </p:spPr>
      </p:pic>
      <p:pic>
        <p:nvPicPr>
          <p:cNvPr id="12" name="图片 11"/>
          <p:cNvPicPr>
            <a:picLocks noChangeAspect="1"/>
          </p:cNvPicPr>
          <p:nvPr/>
        </p:nvPicPr>
        <p:blipFill rotWithShape="1">
          <a:blip r:embed="rId7"/>
          <a:srcRect r="50358"/>
          <a:stretch/>
        </p:blipFill>
        <p:spPr>
          <a:xfrm>
            <a:off x="1964396" y="4417030"/>
            <a:ext cx="2744730" cy="2380184"/>
          </a:xfrm>
          <a:prstGeom prst="rect">
            <a:avLst/>
          </a:prstGeom>
        </p:spPr>
      </p:pic>
      <p:pic>
        <p:nvPicPr>
          <p:cNvPr id="15" name="图片 14"/>
          <p:cNvPicPr>
            <a:picLocks noChangeAspect="1"/>
          </p:cNvPicPr>
          <p:nvPr/>
        </p:nvPicPr>
        <p:blipFill>
          <a:blip r:embed="rId8"/>
          <a:stretch>
            <a:fillRect/>
          </a:stretch>
        </p:blipFill>
        <p:spPr>
          <a:xfrm>
            <a:off x="9641730" y="4545870"/>
            <a:ext cx="2574402" cy="2262555"/>
          </a:xfrm>
          <a:prstGeom prst="rect">
            <a:avLst/>
          </a:prstGeom>
        </p:spPr>
      </p:pic>
      <p:pic>
        <p:nvPicPr>
          <p:cNvPr id="16" name="图片 15"/>
          <p:cNvPicPr>
            <a:picLocks noChangeAspect="1"/>
          </p:cNvPicPr>
          <p:nvPr/>
        </p:nvPicPr>
        <p:blipFill>
          <a:blip r:embed="rId9"/>
          <a:stretch>
            <a:fillRect/>
          </a:stretch>
        </p:blipFill>
        <p:spPr>
          <a:xfrm>
            <a:off x="7039144" y="4534659"/>
            <a:ext cx="2472216" cy="2273766"/>
          </a:xfrm>
          <a:prstGeom prst="rect">
            <a:avLst/>
          </a:prstGeom>
        </p:spPr>
      </p:pic>
    </p:spTree>
    <p:extLst>
      <p:ext uri="{BB962C8B-B14F-4D97-AF65-F5344CB8AC3E}">
        <p14:creationId xmlns:p14="http://schemas.microsoft.com/office/powerpoint/2010/main" val="48569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14" presetClass="entr" presetSubtype="1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randombar(horizontal)">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fill="hold"/>
                                        <p:tgtEl>
                                          <p:spTgt spid="15"/>
                                        </p:tgtEl>
                                        <p:attrNameLst>
                                          <p:attrName>ppt_x</p:attrName>
                                        </p:attrNameLst>
                                      </p:cBhvr>
                                      <p:tavLst>
                                        <p:tav tm="0">
                                          <p:val>
                                            <p:strVal val="#ppt_x"/>
                                          </p:val>
                                        </p:tav>
                                        <p:tav tm="100000">
                                          <p:val>
                                            <p:strVal val="#ppt_x"/>
                                          </p:val>
                                        </p:tav>
                                      </p:tavLst>
                                    </p:anim>
                                    <p:anim calcmode="lin" valueType="num">
                                      <p:cBhvr additive="base">
                                        <p:cTn id="5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4"/>
          <p:cNvSpPr>
            <a:spLocks noChangeArrowheads="1"/>
          </p:cNvSpPr>
          <p:nvPr/>
        </p:nvSpPr>
        <p:spPr bwMode="auto">
          <a:xfrm>
            <a:off x="190500" y="149225"/>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3" name="L 形 16"/>
          <p:cNvSpPr>
            <a:spLocks/>
          </p:cNvSpPr>
          <p:nvPr/>
        </p:nvSpPr>
        <p:spPr bwMode="auto">
          <a:xfrm rot="16200000">
            <a:off x="3455987" y="-3016249"/>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4" name="文本框 18"/>
          <p:cNvSpPr txBox="1">
            <a:spLocks noChangeArrowheads="1"/>
          </p:cNvSpPr>
          <p:nvPr/>
        </p:nvSpPr>
        <p:spPr bwMode="auto">
          <a:xfrm>
            <a:off x="282575" y="206375"/>
            <a:ext cx="4614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a:solidFill>
                  <a:schemeClr val="bg1"/>
                </a:solidFill>
                <a:latin typeface="华文细黑" panose="02010600040101010101" pitchFamily="2" charset="-122"/>
                <a:ea typeface="华文细黑" panose="02010600040101010101" pitchFamily="2" charset="-122"/>
              </a:rPr>
              <a:t>安全</a:t>
            </a:r>
            <a:endParaRPr lang="zh-CN" altLang="zh-CN">
              <a:solidFill>
                <a:schemeClr val="bg1"/>
              </a:solidFill>
              <a:latin typeface="华文细黑" panose="02010600040101010101" pitchFamily="2" charset="-122"/>
              <a:ea typeface="华文细黑" panose="02010600040101010101" pitchFamily="2" charset="-122"/>
            </a:endParaRPr>
          </a:p>
        </p:txBody>
      </p:sp>
      <p:grpSp>
        <p:nvGrpSpPr>
          <p:cNvPr id="5" name="Group 5"/>
          <p:cNvGrpSpPr>
            <a:grpSpLocks/>
          </p:cNvGrpSpPr>
          <p:nvPr/>
        </p:nvGrpSpPr>
        <p:grpSpPr bwMode="auto">
          <a:xfrm>
            <a:off x="87865" y="1545771"/>
            <a:ext cx="3817938" cy="4002088"/>
            <a:chOff x="0" y="0"/>
            <a:chExt cx="1765738" cy="1460938"/>
          </a:xfrm>
        </p:grpSpPr>
        <p:sp>
          <p:nvSpPr>
            <p:cNvPr id="6" name="流程图: 过程 10"/>
            <p:cNvSpPr>
              <a:spLocks noChangeArrowheads="1"/>
            </p:cNvSpPr>
            <p:nvPr/>
          </p:nvSpPr>
          <p:spPr bwMode="auto">
            <a:xfrm>
              <a:off x="0" y="0"/>
              <a:ext cx="1765738" cy="1460938"/>
            </a:xfrm>
            <a:prstGeom prst="flowChartProcess">
              <a:avLst/>
            </a:prstGeom>
            <a:noFill/>
            <a:ln w="9525">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7" name="直接连接符 11"/>
            <p:cNvCxnSpPr>
              <a:cxnSpLocks noChangeShapeType="1"/>
            </p:cNvCxnSpPr>
            <p:nvPr/>
          </p:nvCxnSpPr>
          <p:spPr bwMode="auto">
            <a:xfrm>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cxnSp>
          <p:nvCxnSpPr>
            <p:cNvPr id="8" name="直接连接符 12"/>
            <p:cNvCxnSpPr>
              <a:cxnSpLocks noChangeShapeType="1"/>
            </p:cNvCxnSpPr>
            <p:nvPr/>
          </p:nvCxnSpPr>
          <p:spPr bwMode="auto">
            <a:xfrm flipV="1">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grpSp>
      <p:sp>
        <p:nvSpPr>
          <p:cNvPr id="10" name="任意多边形 2"/>
          <p:cNvSpPr>
            <a:spLocks/>
          </p:cNvSpPr>
          <p:nvPr/>
        </p:nvSpPr>
        <p:spPr bwMode="auto">
          <a:xfrm rot="21092720">
            <a:off x="4098925" y="1165225"/>
            <a:ext cx="2684463" cy="631825"/>
          </a:xfrm>
          <a:custGeom>
            <a:avLst/>
            <a:gdLst>
              <a:gd name="T0" fmla="*/ 0 w 1612232"/>
              <a:gd name="T1" fmla="*/ 57655 h 650670"/>
              <a:gd name="T2" fmla="*/ 1735162 w 1612232"/>
              <a:gd name="T3" fmla="*/ 34956 h 650670"/>
              <a:gd name="T4" fmla="*/ 2702850 w 1612232"/>
              <a:gd name="T5" fmla="*/ 284635 h 650670"/>
              <a:gd name="T6" fmla="*/ 1768533 w 1612232"/>
              <a:gd name="T7" fmla="*/ 432173 h 650670"/>
              <a:gd name="T8" fmla="*/ 1635057 w 1612232"/>
              <a:gd name="T9" fmla="*/ 193843 h 650670"/>
              <a:gd name="T10" fmla="*/ 2836325 w 1612232"/>
              <a:gd name="T11" fmla="*/ 910 h 650670"/>
              <a:gd name="T12" fmla="*/ 4104328 w 1612232"/>
              <a:gd name="T13" fmla="*/ 273287 h 650670"/>
              <a:gd name="T14" fmla="*/ 4471384 w 1612232"/>
              <a:gd name="T15" fmla="*/ 613757 h 650670"/>
              <a:gd name="T16" fmla="*/ 4471384 w 1612232"/>
              <a:gd name="T17" fmla="*/ 613757 h 6506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2232" h="650670">
                <a:moveTo>
                  <a:pt x="0" y="61123"/>
                </a:moveTo>
                <a:cubicBezTo>
                  <a:pt x="231608" y="29038"/>
                  <a:pt x="463216" y="-3046"/>
                  <a:pt x="625642" y="37059"/>
                </a:cubicBezTo>
                <a:cubicBezTo>
                  <a:pt x="788068" y="77164"/>
                  <a:pt x="972553" y="231570"/>
                  <a:pt x="974558" y="301754"/>
                </a:cubicBezTo>
                <a:cubicBezTo>
                  <a:pt x="976563" y="371938"/>
                  <a:pt x="701842" y="474207"/>
                  <a:pt x="637674" y="458165"/>
                </a:cubicBezTo>
                <a:cubicBezTo>
                  <a:pt x="573506" y="442123"/>
                  <a:pt x="525379" y="281702"/>
                  <a:pt x="589547" y="205502"/>
                </a:cubicBezTo>
                <a:cubicBezTo>
                  <a:pt x="653715" y="129302"/>
                  <a:pt x="874295" y="-13072"/>
                  <a:pt x="1022684" y="965"/>
                </a:cubicBezTo>
                <a:cubicBezTo>
                  <a:pt x="1171073" y="15002"/>
                  <a:pt x="1381626" y="181439"/>
                  <a:pt x="1479884" y="289723"/>
                </a:cubicBezTo>
                <a:cubicBezTo>
                  <a:pt x="1578142" y="398007"/>
                  <a:pt x="1612232" y="650670"/>
                  <a:pt x="1612232" y="650670"/>
                </a:cubicBezTo>
              </a:path>
            </a:pathLst>
          </a:custGeom>
          <a:noFill/>
          <a:ln w="12700" cap="flat" cmpd="sng">
            <a:solidFill>
              <a:srgbClr val="404040"/>
            </a:solidFill>
            <a:round/>
            <a:headEnd type="arrow" w="med" len="me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pic>
        <p:nvPicPr>
          <p:cNvPr id="11"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190" y="1660071"/>
            <a:ext cx="3665538"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下弧形箭头 11"/>
          <p:cNvSpPr>
            <a:spLocks noChangeArrowheads="1"/>
          </p:cNvSpPr>
          <p:nvPr/>
        </p:nvSpPr>
        <p:spPr bwMode="auto">
          <a:xfrm rot="12433986">
            <a:off x="3375025" y="2403475"/>
            <a:ext cx="5051425" cy="1319213"/>
          </a:xfrm>
          <a:prstGeom prst="curvedUpArrow">
            <a:avLst>
              <a:gd name="adj1" fmla="val 24996"/>
              <a:gd name="adj2" fmla="val 49991"/>
              <a:gd name="adj3" fmla="val 25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endParaRPr lang="zh-CN" altLang="en-US" sz="1800"/>
          </a:p>
        </p:txBody>
      </p:sp>
      <p:sp>
        <p:nvSpPr>
          <p:cNvPr id="13" name="文本框 38"/>
          <p:cNvSpPr txBox="1">
            <a:spLocks noChangeArrowheads="1"/>
          </p:cNvSpPr>
          <p:nvPr/>
        </p:nvSpPr>
        <p:spPr bwMode="auto">
          <a:xfrm>
            <a:off x="3905803" y="1666422"/>
            <a:ext cx="8202385"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1085850"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b="1" dirty="0">
                <a:solidFill>
                  <a:srgbClr val="404040"/>
                </a:solidFill>
                <a:latin typeface="微软雅黑" panose="020B0503020204020204" pitchFamily="34" charset="-122"/>
                <a:ea typeface="微软雅黑" panose="020B0503020204020204" pitchFamily="34" charset="-122"/>
              </a:rPr>
              <a:t>安全</a:t>
            </a:r>
            <a:r>
              <a:rPr lang="zh-CN" altLang="en-US" sz="2400" dirty="0">
                <a:solidFill>
                  <a:srgbClr val="404040"/>
                </a:solidFill>
                <a:latin typeface="微软雅黑" panose="020B0503020204020204" pitchFamily="34" charset="-122"/>
                <a:ea typeface="微软雅黑" panose="020B0503020204020204" pitchFamily="34" charset="-122"/>
              </a:rPr>
              <a:t>就像是</a:t>
            </a:r>
            <a:r>
              <a:rPr lang="zh-CN" altLang="en-US" dirty="0">
                <a:solidFill>
                  <a:srgbClr val="FF0000"/>
                </a:solidFill>
                <a:latin typeface="微软雅黑" panose="020B0503020204020204" pitchFamily="34" charset="-122"/>
                <a:ea typeface="微软雅黑" panose="020B0503020204020204" pitchFamily="34" charset="-122"/>
              </a:rPr>
              <a:t>一把伞</a:t>
            </a:r>
            <a:r>
              <a:rPr lang="zh-CN" altLang="en-US" sz="2400" dirty="0">
                <a:solidFill>
                  <a:srgbClr val="404040"/>
                </a:solidFill>
                <a:latin typeface="微软雅黑" panose="020B0503020204020204" pitchFamily="34" charset="-122"/>
                <a:ea typeface="微软雅黑" panose="020B0503020204020204" pitchFamily="34" charset="-122"/>
              </a:rPr>
              <a:t>，在下雨的时候</a:t>
            </a:r>
            <a:r>
              <a:rPr lang="zh-CN" altLang="en-US" dirty="0">
                <a:solidFill>
                  <a:srgbClr val="FF0000"/>
                </a:solidFill>
                <a:latin typeface="微软雅黑" panose="020B0503020204020204" pitchFamily="34" charset="-122"/>
                <a:ea typeface="微软雅黑" panose="020B0503020204020204" pitchFamily="34" charset="-122"/>
              </a:rPr>
              <a:t>保护</a:t>
            </a:r>
            <a:r>
              <a:rPr lang="zh-CN" altLang="en-US" sz="2400" dirty="0">
                <a:solidFill>
                  <a:srgbClr val="404040"/>
                </a:solidFill>
                <a:latin typeface="微软雅黑" panose="020B0503020204020204" pitchFamily="34" charset="-122"/>
                <a:ea typeface="微软雅黑" panose="020B0503020204020204" pitchFamily="34" charset="-122"/>
              </a:rPr>
              <a:t>你不被淋湿。它通过</a:t>
            </a:r>
            <a:r>
              <a:rPr lang="zh-CN" altLang="en-US" dirty="0">
                <a:solidFill>
                  <a:srgbClr val="FF0000"/>
                </a:solidFill>
                <a:latin typeface="微软雅黑" panose="020B0503020204020204" pitchFamily="34" charset="-122"/>
                <a:ea typeface="微软雅黑" panose="020B0503020204020204" pitchFamily="34" charset="-122"/>
              </a:rPr>
              <a:t>预防和应对</a:t>
            </a:r>
            <a:r>
              <a:rPr lang="zh-CN" altLang="en-US" sz="2400" dirty="0">
                <a:solidFill>
                  <a:srgbClr val="404040"/>
                </a:solidFill>
                <a:latin typeface="微软雅黑" panose="020B0503020204020204" pitchFamily="34" charset="-122"/>
                <a:ea typeface="微软雅黑" panose="020B0503020204020204" pitchFamily="34" charset="-122"/>
              </a:rPr>
              <a:t>各种潜在的威胁，来保护你和你的财产、信息和系统。</a:t>
            </a:r>
            <a:endParaRPr lang="en-US" altLang="zh-CN" sz="2400" dirty="0">
              <a:solidFill>
                <a:srgbClr val="404040"/>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20204" pitchFamily="34" charset="0"/>
              <a:buNone/>
            </a:pPr>
            <a:endParaRPr lang="zh-CN" altLang="en-US" sz="2400" dirty="0"/>
          </a:p>
          <a:p>
            <a:pPr eaLnBrk="1" hangingPunct="1">
              <a:lnSpc>
                <a:spcPct val="100000"/>
              </a:lnSpc>
              <a:spcBef>
                <a:spcPct val="0"/>
              </a:spcBef>
              <a:buFont typeface="Arial" panose="020B0604020202020204" pitchFamily="34" charset="0"/>
              <a:buNone/>
            </a:pPr>
            <a:r>
              <a:rPr lang="zh-CN" altLang="en-US" b="1" dirty="0"/>
              <a:t>安全的核心概念：</a:t>
            </a:r>
          </a:p>
          <a:p>
            <a:pPr lvl="1" eaLnBrk="1" hangingPunct="1">
              <a:lnSpc>
                <a:spcPct val="100000"/>
              </a:lnSpc>
              <a:spcBef>
                <a:spcPct val="0"/>
              </a:spcBef>
              <a:buFont typeface="Wingdings" panose="05000000000000000000" pitchFamily="2" charset="2"/>
              <a:buChar char="Ø"/>
            </a:pPr>
            <a:r>
              <a:rPr lang="zh-CN" altLang="en-US" dirty="0"/>
              <a:t>保护：通过各种手段和措施，防止不良事件的发生。</a:t>
            </a:r>
          </a:p>
          <a:p>
            <a:pPr lvl="1" eaLnBrk="1" hangingPunct="1">
              <a:lnSpc>
                <a:spcPct val="100000"/>
              </a:lnSpc>
              <a:spcBef>
                <a:spcPct val="0"/>
              </a:spcBef>
              <a:buFont typeface="Wingdings" panose="05000000000000000000" pitchFamily="2" charset="2"/>
              <a:buChar char="Ø"/>
            </a:pPr>
            <a:r>
              <a:rPr lang="zh-CN" altLang="en-US" dirty="0"/>
              <a:t>预防：采取措施提前识别和应对潜在的威胁。</a:t>
            </a:r>
          </a:p>
          <a:p>
            <a:pPr lvl="1" eaLnBrk="1" hangingPunct="1">
              <a:lnSpc>
                <a:spcPct val="100000"/>
              </a:lnSpc>
              <a:spcBef>
                <a:spcPct val="0"/>
              </a:spcBef>
              <a:buFont typeface="Wingdings" panose="05000000000000000000" pitchFamily="2" charset="2"/>
              <a:buChar char="Ø"/>
            </a:pPr>
            <a:r>
              <a:rPr lang="zh-CN" altLang="en-US" dirty="0"/>
              <a:t>应对：在发生事件时，迅速有效地处理和恢复。</a:t>
            </a:r>
          </a:p>
          <a:p>
            <a:pPr eaLnBrk="1" hangingPunct="1">
              <a:lnSpc>
                <a:spcPct val="100000"/>
              </a:lnSpc>
              <a:spcBef>
                <a:spcPct val="0"/>
              </a:spcBef>
              <a:buFont typeface="Arial" panose="020B0604020202020204" pitchFamily="34" charset="0"/>
              <a:buNone/>
            </a:pPr>
            <a:endParaRPr lang="en-US" altLang="zh-CN" sz="2400" dirty="0"/>
          </a:p>
        </p:txBody>
      </p:sp>
    </p:spTree>
    <p:extLst>
      <p:ext uri="{BB962C8B-B14F-4D97-AF65-F5344CB8AC3E}">
        <p14:creationId xmlns:p14="http://schemas.microsoft.com/office/powerpoint/2010/main" val="156309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4"/>
          <p:cNvSpPr>
            <a:spLocks noChangeArrowheads="1"/>
          </p:cNvSpPr>
          <p:nvPr/>
        </p:nvSpPr>
        <p:spPr bwMode="auto">
          <a:xfrm>
            <a:off x="190500" y="149225"/>
            <a:ext cx="7015163" cy="592138"/>
          </a:xfrm>
          <a:prstGeom prst="rect">
            <a:avLst/>
          </a:prstGeom>
          <a:solidFill>
            <a:srgbClr val="BF9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p>
        </p:txBody>
      </p:sp>
      <p:sp>
        <p:nvSpPr>
          <p:cNvPr id="14" name="L 形 16"/>
          <p:cNvSpPr>
            <a:spLocks/>
          </p:cNvSpPr>
          <p:nvPr/>
        </p:nvSpPr>
        <p:spPr bwMode="auto">
          <a:xfrm rot="16200000">
            <a:off x="3455987" y="-3016249"/>
            <a:ext cx="612775" cy="7143750"/>
          </a:xfrm>
          <a:custGeom>
            <a:avLst/>
            <a:gdLst>
              <a:gd name="T0" fmla="*/ 0 w 613411"/>
              <a:gd name="T1" fmla="*/ 0 h 7143875"/>
              <a:gd name="T2" fmla="*/ 0 w 613411"/>
              <a:gd name="T3" fmla="*/ 0 h 7143875"/>
              <a:gd name="T4" fmla="*/ 0 w 613411"/>
              <a:gd name="T5" fmla="*/ 7143625 h 7143875"/>
              <a:gd name="T6" fmla="*/ 612140 w 613411"/>
              <a:gd name="T7" fmla="*/ 7143625 h 7143875"/>
              <a:gd name="T8" fmla="*/ 612140 w 613411"/>
              <a:gd name="T9" fmla="*/ 7143625 h 7143875"/>
              <a:gd name="T10" fmla="*/ 0 w 613411"/>
              <a:gd name="T11" fmla="*/ 7143625 h 7143875"/>
              <a:gd name="T12" fmla="*/ 0 w 613411"/>
              <a:gd name="T13" fmla="*/ 0 h 71438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3411" h="7143875">
                <a:moveTo>
                  <a:pt x="0" y="0"/>
                </a:moveTo>
                <a:lnTo>
                  <a:pt x="0" y="0"/>
                </a:lnTo>
                <a:lnTo>
                  <a:pt x="0" y="7143875"/>
                </a:lnTo>
                <a:lnTo>
                  <a:pt x="613411" y="7143875"/>
                </a:lnTo>
                <a:lnTo>
                  <a:pt x="0" y="7143875"/>
                </a:lnTo>
                <a:lnTo>
                  <a:pt x="0" y="0"/>
                </a:lnTo>
                <a:close/>
              </a:path>
            </a:pathLst>
          </a:custGeom>
          <a:solidFill>
            <a:srgbClr val="AFABAB"/>
          </a:solidFill>
          <a:ln w="12700" cap="flat" cmpd="sng">
            <a:solidFill>
              <a:srgbClr val="7F7F7F"/>
            </a:solidFill>
            <a:round/>
            <a:headEnd/>
            <a:tailEnd/>
          </a:ln>
        </p:spPr>
        <p:txBody>
          <a:bodyPr anchor="ctr"/>
          <a:lstStyle/>
          <a:p>
            <a:endParaRPr lang="zh-CN" altLang="en-US"/>
          </a:p>
        </p:txBody>
      </p:sp>
      <p:sp>
        <p:nvSpPr>
          <p:cNvPr id="20" name="文本框 38"/>
          <p:cNvSpPr txBox="1">
            <a:spLocks noChangeArrowheads="1"/>
          </p:cNvSpPr>
          <p:nvPr/>
        </p:nvSpPr>
        <p:spPr bwMode="auto">
          <a:xfrm>
            <a:off x="52388" y="1303338"/>
            <a:ext cx="7322683"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3200" b="1" dirty="0" smtClean="0"/>
              <a:t>网络</a:t>
            </a:r>
            <a:r>
              <a:rPr lang="zh-CN" altLang="en-US" sz="3200" b="1" dirty="0"/>
              <a:t>安全</a:t>
            </a:r>
            <a:r>
              <a:rPr lang="zh-CN" altLang="en-US" sz="2400" dirty="0"/>
              <a:t>就是网络系统的硬件、软件及其系统中的数据受到保护，</a:t>
            </a:r>
            <a:r>
              <a:rPr lang="zh-CN" altLang="en-US" sz="2400" b="1" dirty="0">
                <a:solidFill>
                  <a:srgbClr val="FF0000"/>
                </a:solidFill>
              </a:rPr>
              <a:t>不因偶然的</a:t>
            </a:r>
            <a:r>
              <a:rPr lang="zh-CN" altLang="en-US" sz="2400" dirty="0"/>
              <a:t>和</a:t>
            </a:r>
            <a:r>
              <a:rPr lang="zh-CN" altLang="en-US" sz="2400" b="1" dirty="0">
                <a:solidFill>
                  <a:srgbClr val="FF0000"/>
                </a:solidFill>
              </a:rPr>
              <a:t>恶意的</a:t>
            </a:r>
            <a:r>
              <a:rPr lang="zh-CN" altLang="en-US" sz="2400" dirty="0"/>
              <a:t>原因而遭受</a:t>
            </a:r>
            <a:r>
              <a:rPr lang="zh-CN" altLang="en-US" sz="2400" b="1" dirty="0">
                <a:solidFill>
                  <a:srgbClr val="FF0000"/>
                </a:solidFill>
              </a:rPr>
              <a:t>破坏、更改和泄露</a:t>
            </a:r>
            <a:r>
              <a:rPr lang="zh-CN" altLang="en-US" sz="2400" dirty="0"/>
              <a:t>，系统能够连续、可靠、正常地运行，网络服务保持不中断。</a:t>
            </a:r>
            <a:endParaRPr lang="en-US" altLang="zh-CN" sz="2400" dirty="0"/>
          </a:p>
        </p:txBody>
      </p:sp>
      <p:sp>
        <p:nvSpPr>
          <p:cNvPr id="15" name="文本框 18"/>
          <p:cNvSpPr txBox="1">
            <a:spLocks noChangeArrowheads="1"/>
          </p:cNvSpPr>
          <p:nvPr/>
        </p:nvSpPr>
        <p:spPr bwMode="auto">
          <a:xfrm>
            <a:off x="269875" y="196850"/>
            <a:ext cx="4614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a:solidFill>
                  <a:schemeClr val="bg1"/>
                </a:solidFill>
                <a:latin typeface="华文细黑" panose="02010600040101010101" pitchFamily="2" charset="-122"/>
                <a:ea typeface="华文细黑" panose="02010600040101010101" pitchFamily="2" charset="-122"/>
              </a:rPr>
              <a:t>网络安全</a:t>
            </a:r>
            <a:endParaRPr lang="zh-CN" altLang="zh-CN">
              <a:solidFill>
                <a:schemeClr val="bg1"/>
              </a:solidFill>
              <a:latin typeface="华文细黑" panose="02010600040101010101" pitchFamily="2" charset="-122"/>
              <a:ea typeface="华文细黑" panose="02010600040101010101" pitchFamily="2" charset="-122"/>
            </a:endParaRPr>
          </a:p>
        </p:txBody>
      </p:sp>
      <p:grpSp>
        <p:nvGrpSpPr>
          <p:cNvPr id="16" name="Group 5"/>
          <p:cNvGrpSpPr>
            <a:grpSpLocks/>
          </p:cNvGrpSpPr>
          <p:nvPr/>
        </p:nvGrpSpPr>
        <p:grpSpPr bwMode="auto">
          <a:xfrm>
            <a:off x="7511824" y="1186122"/>
            <a:ext cx="4462462" cy="2657475"/>
            <a:chOff x="0" y="0"/>
            <a:chExt cx="1765738" cy="1460938"/>
          </a:xfrm>
        </p:grpSpPr>
        <p:sp>
          <p:nvSpPr>
            <p:cNvPr id="17" name="流程图: 过程 10"/>
            <p:cNvSpPr>
              <a:spLocks noChangeArrowheads="1"/>
            </p:cNvSpPr>
            <p:nvPr/>
          </p:nvSpPr>
          <p:spPr bwMode="auto">
            <a:xfrm>
              <a:off x="0" y="0"/>
              <a:ext cx="1765738" cy="1460938"/>
            </a:xfrm>
            <a:prstGeom prst="flowChartProcess">
              <a:avLst/>
            </a:prstGeom>
            <a:noFill/>
            <a:ln w="9525">
              <a:solidFill>
                <a:srgbClr val="A6A6A6"/>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endParaRPr>
            </a:p>
          </p:txBody>
        </p:sp>
        <p:cxnSp>
          <p:nvCxnSpPr>
            <p:cNvPr id="18" name="直接连接符 11"/>
            <p:cNvCxnSpPr>
              <a:cxnSpLocks noChangeShapeType="1"/>
            </p:cNvCxnSpPr>
            <p:nvPr/>
          </p:nvCxnSpPr>
          <p:spPr bwMode="auto">
            <a:xfrm>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cxnSp>
          <p:nvCxnSpPr>
            <p:cNvPr id="19" name="直接连接符 12"/>
            <p:cNvCxnSpPr>
              <a:cxnSpLocks noChangeShapeType="1"/>
            </p:cNvCxnSpPr>
            <p:nvPr/>
          </p:nvCxnSpPr>
          <p:spPr bwMode="auto">
            <a:xfrm flipV="1">
              <a:off x="0" y="0"/>
              <a:ext cx="1765738" cy="1460938"/>
            </a:xfrm>
            <a:prstGeom prst="line">
              <a:avLst/>
            </a:prstGeom>
            <a:noFill/>
            <a:ln w="6350">
              <a:solidFill>
                <a:srgbClr val="A6A6A6">
                  <a:alpha val="25098"/>
                </a:srgbClr>
              </a:solidFill>
              <a:round/>
              <a:headEnd/>
              <a:tailEnd/>
            </a:ln>
            <a:extLst>
              <a:ext uri="{909E8E84-426E-40DD-AFC4-6F175D3DCCD1}">
                <a14:hiddenFill xmlns:a14="http://schemas.microsoft.com/office/drawing/2010/main">
                  <a:noFill/>
                </a14:hiddenFill>
              </a:ext>
            </a:extLst>
          </p:spPr>
        </p:cxnSp>
      </p:grpSp>
      <p:sp>
        <p:nvSpPr>
          <p:cNvPr id="21" name="任意多边形 2"/>
          <p:cNvSpPr>
            <a:spLocks/>
          </p:cNvSpPr>
          <p:nvPr/>
        </p:nvSpPr>
        <p:spPr bwMode="auto">
          <a:xfrm rot="10800000" flipV="1">
            <a:off x="5238750" y="1444625"/>
            <a:ext cx="1917700" cy="273050"/>
          </a:xfrm>
          <a:custGeom>
            <a:avLst/>
            <a:gdLst>
              <a:gd name="T0" fmla="*/ 0 w 1612232"/>
              <a:gd name="T1" fmla="*/ 10745 h 650670"/>
              <a:gd name="T2" fmla="*/ 884488 w 1612232"/>
              <a:gd name="T3" fmla="*/ 6515 h 650670"/>
              <a:gd name="T4" fmla="*/ 1377761 w 1612232"/>
              <a:gd name="T5" fmla="*/ 53049 h 650670"/>
              <a:gd name="T6" fmla="*/ 901497 w 1612232"/>
              <a:gd name="T7" fmla="*/ 80546 h 650670"/>
              <a:gd name="T8" fmla="*/ 833460 w 1612232"/>
              <a:gd name="T9" fmla="*/ 36128 h 650670"/>
              <a:gd name="T10" fmla="*/ 1445797 w 1612232"/>
              <a:gd name="T11" fmla="*/ 170 h 650670"/>
              <a:gd name="T12" fmla="*/ 2092153 w 1612232"/>
              <a:gd name="T13" fmla="*/ 50933 h 650670"/>
              <a:gd name="T14" fmla="*/ 2279258 w 1612232"/>
              <a:gd name="T15" fmla="*/ 114388 h 650670"/>
              <a:gd name="T16" fmla="*/ 2279258 w 1612232"/>
              <a:gd name="T17" fmla="*/ 114388 h 6506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2232" h="650670">
                <a:moveTo>
                  <a:pt x="0" y="61123"/>
                </a:moveTo>
                <a:cubicBezTo>
                  <a:pt x="231608" y="29038"/>
                  <a:pt x="463216" y="-3046"/>
                  <a:pt x="625642" y="37059"/>
                </a:cubicBezTo>
                <a:cubicBezTo>
                  <a:pt x="788068" y="77164"/>
                  <a:pt x="972553" y="231570"/>
                  <a:pt x="974558" y="301754"/>
                </a:cubicBezTo>
                <a:cubicBezTo>
                  <a:pt x="976563" y="371938"/>
                  <a:pt x="701842" y="474207"/>
                  <a:pt x="637674" y="458165"/>
                </a:cubicBezTo>
                <a:cubicBezTo>
                  <a:pt x="573506" y="442123"/>
                  <a:pt x="525379" y="281702"/>
                  <a:pt x="589547" y="205502"/>
                </a:cubicBezTo>
                <a:cubicBezTo>
                  <a:pt x="653715" y="129302"/>
                  <a:pt x="874295" y="-13072"/>
                  <a:pt x="1022684" y="965"/>
                </a:cubicBezTo>
                <a:cubicBezTo>
                  <a:pt x="1171073" y="15002"/>
                  <a:pt x="1381626" y="181439"/>
                  <a:pt x="1479884" y="289723"/>
                </a:cubicBezTo>
                <a:cubicBezTo>
                  <a:pt x="1578142" y="398007"/>
                  <a:pt x="1612232" y="650670"/>
                  <a:pt x="1612232" y="650670"/>
                </a:cubicBezTo>
              </a:path>
            </a:pathLst>
          </a:custGeom>
          <a:noFill/>
          <a:ln w="12700" cap="flat" cmpd="sng">
            <a:solidFill>
              <a:srgbClr val="404040"/>
            </a:solidFill>
            <a:round/>
            <a:headEnd type="arrow" w="med" len="me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pic>
        <p:nvPicPr>
          <p:cNvPr id="23" name="图片 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499" y="3759200"/>
            <a:ext cx="9128125"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5017" y="1303338"/>
            <a:ext cx="4091555" cy="249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p:cNvPicPr>
            <a:picLocks noChangeAspect="1"/>
          </p:cNvPicPr>
          <p:nvPr/>
        </p:nvPicPr>
        <p:blipFill>
          <a:blip r:embed="rId4"/>
          <a:stretch>
            <a:fillRect/>
          </a:stretch>
        </p:blipFill>
        <p:spPr>
          <a:xfrm>
            <a:off x="587827" y="2640547"/>
            <a:ext cx="11099800" cy="1296987"/>
          </a:xfrm>
          <a:prstGeom prst="rect">
            <a:avLst/>
          </a:prstGeom>
          <a:solidFill>
            <a:srgbClr val="000000">
              <a:shade val="95000"/>
            </a:srgbClr>
          </a:solidFill>
          <a:ln w="444500" cap="sq">
            <a:solidFill>
              <a:schemeClr val="accent5">
                <a:lumMod val="75000"/>
              </a:schemeClr>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68299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楷体"/>
        <a:ea typeface="等线 Light"/>
        <a:cs typeface=""/>
      </a:majorFont>
      <a:minorFont>
        <a:latin typeface="楷体"/>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TotalTime>
  <Words>3243</Words>
  <Application>Microsoft Office PowerPoint</Application>
  <PresentationFormat>宽屏</PresentationFormat>
  <Paragraphs>349</Paragraphs>
  <Slides>40</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40</vt:i4>
      </vt:variant>
    </vt:vector>
  </HeadingPairs>
  <TitlesOfParts>
    <vt:vector size="53" baseType="lpstr">
      <vt:lpstr>等线</vt:lpstr>
      <vt:lpstr>等线 Light</vt:lpstr>
      <vt:lpstr>方正粗黑宋简体</vt:lpstr>
      <vt:lpstr>华文琥珀</vt:lpstr>
      <vt:lpstr>华文细黑</vt:lpstr>
      <vt:lpstr>楷体</vt: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Ali</dc:creator>
  <cp:lastModifiedBy>Ali</cp:lastModifiedBy>
  <cp:revision>28</cp:revision>
  <dcterms:created xsi:type="dcterms:W3CDTF">2024-10-07T05:30:34Z</dcterms:created>
  <dcterms:modified xsi:type="dcterms:W3CDTF">2024-10-11T05:54:20Z</dcterms:modified>
</cp:coreProperties>
</file>